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sldIdLst>
    <p:sldId id="256" r:id="rId2"/>
    <p:sldId id="295" r:id="rId3"/>
    <p:sldId id="257" r:id="rId4"/>
    <p:sldId id="260" r:id="rId5"/>
    <p:sldId id="261" r:id="rId6"/>
    <p:sldId id="275" r:id="rId7"/>
    <p:sldId id="263" r:id="rId8"/>
    <p:sldId id="265" r:id="rId9"/>
    <p:sldId id="268" r:id="rId10"/>
    <p:sldId id="270" r:id="rId11"/>
    <p:sldId id="274" r:id="rId12"/>
    <p:sldId id="294" r:id="rId13"/>
    <p:sldId id="271" r:id="rId14"/>
    <p:sldId id="272" r:id="rId15"/>
    <p:sldId id="278" r:id="rId16"/>
    <p:sldId id="273" r:id="rId17"/>
    <p:sldId id="277" r:id="rId18"/>
    <p:sldId id="281" r:id="rId19"/>
    <p:sldId id="282" r:id="rId20"/>
    <p:sldId id="283" r:id="rId21"/>
    <p:sldId id="715" r:id="rId22"/>
    <p:sldId id="719" r:id="rId23"/>
    <p:sldId id="297" r:id="rId24"/>
    <p:sldId id="692" r:id="rId25"/>
    <p:sldId id="697" r:id="rId26"/>
    <p:sldId id="698" r:id="rId27"/>
    <p:sldId id="699" r:id="rId28"/>
    <p:sldId id="700" r:id="rId29"/>
    <p:sldId id="702" r:id="rId30"/>
    <p:sldId id="701" r:id="rId31"/>
    <p:sldId id="703" r:id="rId32"/>
    <p:sldId id="705" r:id="rId33"/>
    <p:sldId id="704" r:id="rId34"/>
    <p:sldId id="706" r:id="rId35"/>
    <p:sldId id="707" r:id="rId36"/>
    <p:sldId id="708" r:id="rId37"/>
    <p:sldId id="709" r:id="rId38"/>
    <p:sldId id="710" r:id="rId39"/>
    <p:sldId id="712" r:id="rId40"/>
    <p:sldId id="711" r:id="rId41"/>
    <p:sldId id="672" r:id="rId42"/>
    <p:sldId id="714" r:id="rId43"/>
    <p:sldId id="716" r:id="rId44"/>
    <p:sldId id="717" r:id="rId45"/>
    <p:sldId id="293"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Century Schoolbook" panose="02040604050505020304" pitchFamily="18" charset="0"/>
      <p:regular r:id="rId52"/>
      <p:bold r:id="rId53"/>
      <p:italic r:id="rId54"/>
      <p:boldItalic r:id="rId55"/>
    </p:embeddedFont>
    <p:embeddedFont>
      <p:font typeface="Montserrat" panose="00000500000000000000" pitchFamily="2" charset="0"/>
      <p:regular r:id="rId56"/>
      <p:bold r:id="rId57"/>
      <p:italic r:id="rId58"/>
      <p:boldItalic r:id="rId59"/>
    </p:embeddedFont>
    <p:embeddedFont>
      <p:font typeface="Source Sans Pro" panose="020B050303040302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hwpjAmbDxcHIQUN0nIrJ0usOkZA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gnea Elínardóttir" initials="" lastIdx="1" clrIdx="0"/>
  <p:cmAuthor id="1" name="Magnea Elínardóttir" initials="ME" lastIdx="11" clrIdx="1">
    <p:extLst>
      <p:ext uri="{19B8F6BF-5375-455C-9EA6-DF929625EA0E}">
        <p15:presenceInfo xmlns:p15="http://schemas.microsoft.com/office/powerpoint/2012/main" userId="da796e0a37551b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5C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662C5-052F-438D-B330-C3373DF9ADF0}" v="17" dt="2023-10-17T15:54:44.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6.fntdata"/><Relationship Id="rId84" Type="http://schemas.openxmlformats.org/officeDocument/2006/relationships/commentAuthors" Target="commentAuthors.xml"/><Relationship Id="rId89"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4.fntdata"/><Relationship Id="rId90"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83" Type="http://customschemas.google.com/relationships/presentationmetadata" Target="meta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nea Elínardóttir" userId="da796e0a37551b5d" providerId="LiveId" clId="{274662C5-052F-438D-B330-C3373DF9ADF0}"/>
    <pc:docChg chg="custSel addSld delSld modSld sldOrd">
      <pc:chgData name="Magnea Elínardóttir" userId="da796e0a37551b5d" providerId="LiveId" clId="{274662C5-052F-438D-B330-C3373DF9ADF0}" dt="2023-10-17T15:54:44.608" v="48"/>
      <pc:docMkLst>
        <pc:docMk/>
      </pc:docMkLst>
      <pc:sldChg chg="modSp mod">
        <pc:chgData name="Magnea Elínardóttir" userId="da796e0a37551b5d" providerId="LiveId" clId="{274662C5-052F-438D-B330-C3373DF9ADF0}" dt="2023-10-17T14:04:30.026" v="4" actId="27636"/>
        <pc:sldMkLst>
          <pc:docMk/>
          <pc:sldMk cId="0" sldId="256"/>
        </pc:sldMkLst>
        <pc:spChg chg="mod">
          <ac:chgData name="Magnea Elínardóttir" userId="da796e0a37551b5d" providerId="LiveId" clId="{274662C5-052F-438D-B330-C3373DF9ADF0}" dt="2023-10-17T14:04:30.026" v="4" actId="27636"/>
          <ac:spMkLst>
            <pc:docMk/>
            <pc:sldMk cId="0" sldId="256"/>
            <ac:spMk id="146" creationId="{00000000-0000-0000-0000-000000000000}"/>
          </ac:spMkLst>
        </pc:spChg>
      </pc:sldChg>
      <pc:sldChg chg="addSp delSp modSp addCm delCm modCm">
        <pc:chgData name="Magnea Elínardóttir" userId="da796e0a37551b5d" providerId="LiveId" clId="{274662C5-052F-438D-B330-C3373DF9ADF0}" dt="2023-10-17T15:53:27.263" v="45"/>
        <pc:sldMkLst>
          <pc:docMk/>
          <pc:sldMk cId="0" sldId="257"/>
        </pc:sldMkLst>
        <pc:picChg chg="add del mod">
          <ac:chgData name="Magnea Elínardóttir" userId="da796e0a37551b5d" providerId="LiveId" clId="{274662C5-052F-438D-B330-C3373DF9ADF0}" dt="2023-10-17T14:03:15.626" v="2"/>
          <ac:picMkLst>
            <pc:docMk/>
            <pc:sldMk cId="0" sldId="257"/>
            <ac:picMk id="1026" creationId="{556E6141-10AC-FB72-48C9-8FFCB63C3743}"/>
          </ac:picMkLst>
        </pc:picChg>
      </pc:sldChg>
      <pc:sldChg chg="addCm modCm">
        <pc:chgData name="Magnea Elínardóttir" userId="da796e0a37551b5d" providerId="LiveId" clId="{274662C5-052F-438D-B330-C3373DF9ADF0}" dt="2023-10-17T14:07:08.483" v="9"/>
        <pc:sldMkLst>
          <pc:docMk/>
          <pc:sldMk cId="0" sldId="258"/>
        </pc:sldMkLst>
      </pc:sldChg>
      <pc:sldChg chg="del">
        <pc:chgData name="Magnea Elínardóttir" userId="da796e0a37551b5d" providerId="LiveId" clId="{274662C5-052F-438D-B330-C3373DF9ADF0}" dt="2023-10-17T14:06:44.801" v="7" actId="47"/>
        <pc:sldMkLst>
          <pc:docMk/>
          <pc:sldMk cId="0" sldId="259"/>
        </pc:sldMkLst>
      </pc:sldChg>
      <pc:sldChg chg="ord">
        <pc:chgData name="Magnea Elínardóttir" userId="da796e0a37551b5d" providerId="LiveId" clId="{274662C5-052F-438D-B330-C3373DF9ADF0}" dt="2023-10-17T14:08:46.375" v="12"/>
        <pc:sldMkLst>
          <pc:docMk/>
          <pc:sldMk cId="0" sldId="260"/>
        </pc:sldMkLst>
      </pc:sldChg>
      <pc:sldChg chg="ord">
        <pc:chgData name="Magnea Elínardóttir" userId="da796e0a37551b5d" providerId="LiveId" clId="{274662C5-052F-438D-B330-C3373DF9ADF0}" dt="2023-10-17T14:08:52.812" v="16"/>
        <pc:sldMkLst>
          <pc:docMk/>
          <pc:sldMk cId="0" sldId="261"/>
        </pc:sldMkLst>
      </pc:sldChg>
      <pc:sldChg chg="addCm modCm">
        <pc:chgData name="Magnea Elínardóttir" userId="da796e0a37551b5d" providerId="LiveId" clId="{274662C5-052F-438D-B330-C3373DF9ADF0}" dt="2023-10-17T14:09:23.148" v="18"/>
        <pc:sldMkLst>
          <pc:docMk/>
          <pc:sldMk cId="0" sldId="262"/>
        </pc:sldMkLst>
      </pc:sldChg>
      <pc:sldChg chg="modSp del mod">
        <pc:chgData name="Magnea Elínardóttir" userId="da796e0a37551b5d" providerId="LiveId" clId="{274662C5-052F-438D-B330-C3373DF9ADF0}" dt="2023-10-17T14:11:55.436" v="30" actId="47"/>
        <pc:sldMkLst>
          <pc:docMk/>
          <pc:sldMk cId="0" sldId="267"/>
        </pc:sldMkLst>
        <pc:spChg chg="mod">
          <ac:chgData name="Magnea Elínardóttir" userId="da796e0a37551b5d" providerId="LiveId" clId="{274662C5-052F-438D-B330-C3373DF9ADF0}" dt="2023-10-17T14:11:07.181" v="20" actId="21"/>
          <ac:spMkLst>
            <pc:docMk/>
            <pc:sldMk cId="0" sldId="267"/>
            <ac:spMk id="271" creationId="{00000000-0000-0000-0000-000000000000}"/>
          </ac:spMkLst>
        </pc:spChg>
        <pc:spChg chg="mod">
          <ac:chgData name="Magnea Elínardóttir" userId="da796e0a37551b5d" providerId="LiveId" clId="{274662C5-052F-438D-B330-C3373DF9ADF0}" dt="2023-10-17T14:11:19.579" v="22" actId="21"/>
          <ac:spMkLst>
            <pc:docMk/>
            <pc:sldMk cId="0" sldId="267"/>
            <ac:spMk id="272" creationId="{00000000-0000-0000-0000-000000000000}"/>
          </ac:spMkLst>
        </pc:spChg>
      </pc:sldChg>
      <pc:sldChg chg="addCm modCm">
        <pc:chgData name="Magnea Elínardóttir" userId="da796e0a37551b5d" providerId="LiveId" clId="{274662C5-052F-438D-B330-C3373DF9ADF0}" dt="2023-10-17T14:12:18.950" v="32"/>
        <pc:sldMkLst>
          <pc:docMk/>
          <pc:sldMk cId="0" sldId="269"/>
        </pc:sldMkLst>
      </pc:sldChg>
      <pc:sldChg chg="modSp mod addCm modCm">
        <pc:chgData name="Magnea Elínardóttir" userId="da796e0a37551b5d" providerId="LiveId" clId="{274662C5-052F-438D-B330-C3373DF9ADF0}" dt="2023-10-17T14:14:10.679" v="35"/>
        <pc:sldMkLst>
          <pc:docMk/>
          <pc:sldMk cId="0" sldId="272"/>
        </pc:sldMkLst>
        <pc:spChg chg="mod">
          <ac:chgData name="Magnea Elínardóttir" userId="da796e0a37551b5d" providerId="LiveId" clId="{274662C5-052F-438D-B330-C3373DF9ADF0}" dt="2023-10-17T14:13:52.440" v="33" actId="11"/>
          <ac:spMkLst>
            <pc:docMk/>
            <pc:sldMk cId="0" sldId="272"/>
            <ac:spMk id="308" creationId="{00000000-0000-0000-0000-000000000000}"/>
          </ac:spMkLst>
        </pc:spChg>
      </pc:sldChg>
      <pc:sldChg chg="addCm modCm">
        <pc:chgData name="Magnea Elínardóttir" userId="da796e0a37551b5d" providerId="LiveId" clId="{274662C5-052F-438D-B330-C3373DF9ADF0}" dt="2023-10-17T14:15:01.869" v="37"/>
        <pc:sldMkLst>
          <pc:docMk/>
          <pc:sldMk cId="0" sldId="273"/>
        </pc:sldMkLst>
      </pc:sldChg>
      <pc:sldChg chg="addCm modCm">
        <pc:chgData name="Magnea Elínardóttir" userId="da796e0a37551b5d" providerId="LiveId" clId="{274662C5-052F-438D-B330-C3373DF9ADF0}" dt="2023-10-17T14:16:04.482" v="39"/>
        <pc:sldMkLst>
          <pc:docMk/>
          <pc:sldMk cId="0" sldId="276"/>
        </pc:sldMkLst>
      </pc:sldChg>
      <pc:sldChg chg="addCm modCm">
        <pc:chgData name="Magnea Elínardóttir" userId="da796e0a37551b5d" providerId="LiveId" clId="{274662C5-052F-438D-B330-C3373DF9ADF0}" dt="2023-10-17T15:30:13.828" v="43"/>
        <pc:sldMkLst>
          <pc:docMk/>
          <pc:sldMk cId="0" sldId="283"/>
        </pc:sldMkLst>
      </pc:sldChg>
      <pc:sldChg chg="addCm modCm">
        <pc:chgData name="Magnea Elínardóttir" userId="da796e0a37551b5d" providerId="LiveId" clId="{274662C5-052F-438D-B330-C3373DF9ADF0}" dt="2023-10-17T15:29:02.066" v="41"/>
        <pc:sldMkLst>
          <pc:docMk/>
          <pc:sldMk cId="0" sldId="284"/>
        </pc:sldMkLst>
      </pc:sldChg>
      <pc:sldChg chg="modSp add del mod ord">
        <pc:chgData name="Magnea Elínardóttir" userId="da796e0a37551b5d" providerId="LiveId" clId="{274662C5-052F-438D-B330-C3373DF9ADF0}" dt="2023-10-17T14:11:47.951" v="29"/>
        <pc:sldMkLst>
          <pc:docMk/>
          <pc:sldMk cId="0" sldId="294"/>
        </pc:sldMkLst>
        <pc:spChg chg="mod">
          <ac:chgData name="Magnea Elínardóttir" userId="da796e0a37551b5d" providerId="LiveId" clId="{274662C5-052F-438D-B330-C3373DF9ADF0}" dt="2023-10-17T14:11:12.760" v="21"/>
          <ac:spMkLst>
            <pc:docMk/>
            <pc:sldMk cId="0" sldId="294"/>
            <ac:spMk id="303" creationId="{00000000-0000-0000-0000-000000000000}"/>
          </ac:spMkLst>
        </pc:spChg>
        <pc:spChg chg="mod">
          <ac:chgData name="Magnea Elínardóttir" userId="da796e0a37551b5d" providerId="LiveId" clId="{274662C5-052F-438D-B330-C3373DF9ADF0}" dt="2023-10-17T14:11:40.120" v="27" actId="20577"/>
          <ac:spMkLst>
            <pc:docMk/>
            <pc:sldMk cId="0" sldId="294"/>
            <ac:spMk id="304" creationId="{00000000-0000-0000-0000-000000000000}"/>
          </ac:spMkLst>
        </pc:spChg>
      </pc:sldChg>
      <pc:sldChg chg="add">
        <pc:chgData name="Magnea Elínardóttir" userId="da796e0a37551b5d" providerId="LiveId" clId="{274662C5-052F-438D-B330-C3373DF9ADF0}" dt="2023-10-17T15:53:36.715" v="46"/>
        <pc:sldMkLst>
          <pc:docMk/>
          <pc:sldMk cId="3741887444" sldId="295"/>
        </pc:sldMkLst>
      </pc:sldChg>
      <pc:sldChg chg="add addCm modCm">
        <pc:chgData name="Magnea Elínardóttir" userId="da796e0a37551b5d" providerId="LiveId" clId="{274662C5-052F-438D-B330-C3373DF9ADF0}" dt="2023-10-17T15:54:44.608" v="48"/>
        <pc:sldMkLst>
          <pc:docMk/>
          <pc:sldMk cId="1284786453" sldId="296"/>
        </pc:sldMkLst>
      </pc:sldChg>
    </pc:docChg>
  </pc:docChgLst>
</pc:chgInfo>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3-11-16T11:54:50.774"/>
    </inkml:context>
    <inkml:brush xml:id="br0">
      <inkml:brushProperty name="width" value="0.05" units="cm"/>
      <inkml:brushProperty name="height" value="0.05" units="cm"/>
      <inkml:brushProperty name="color" value="#ED1C24"/>
      <inkml:brushProperty name="fitToCurve" value="1"/>
    </inkml:brush>
  </inkml:definitions>
  <inkml:trace contextRef="#ctx0" brushRef="#br0">0 675 0,'16'0'454,"0"0"-408,0 0-30,0 0 15,0-16 32,0 16-32,16 0-15,-16 0-1,0 0 17,-16-16 14,16 16-30,1 0 15,-1 0 1,-16-16-1,16 16-31,0 0 31,16 0 16,-32-16-31,0-1 15,16 17-16,-16-16 1,16 16 0,0 0 15,-16-16-31,16-16 31,0 32 0,-16-16-15,16 0 15,-16 0 1,0 0-17,33 16 1,-33-16 15,16 16-31,-16-16 31,16 16-15,0 0 62,0 0-47,-16-32 1,16 32-17,-16-17 32,16 17-16,0-16-15,16 16 0,-16 0-1,-16-16 16,16 16-15,0 0 15,1 0-15,-1 0 15,-16-16-31,16 16 47,0 0-16,0 0 1,0 0 14,0 0 126</inkml:trace>
  <inkml:trace contextRef="#ctx0" brushRef="#br0" timeOffset="2460">868 321 0,'16'0'266,"0"0"-251,0 0 1,0 0-16,0 16 16,0-16-1,0 16-15,0-16 0,0 0 16,1 16-16,-1-16 16,0 0-1,0 0 1,-16 16-16,16-16 31,0 0-15,16 0 31,-16 0-16,-16 17-16,16-17-15,0 0 16,0 0 15,0 0 1,1 0-1,-1 0-16,-16 32 1,32-32 0,-16 0-1,0 0 63,0 0-46</inkml:trace>
  <inkml:trace contextRef="#ctx0" brushRef="#br0" timeOffset="4368">1511 434 0,'32'16'172,"-16"-16"-172,16 0 0,0 0 15,17 0-15,-33 0 16,16 0-16,0 0 16,0 0-1,0 0-15,-16 0 0,0 0 16,0 0-16,1 0 31,-1 0-15,0 0-16,0 0 15,0 0 17,16 0-1,-16 0 0,0 0 32,0 0-48,0 0 17,0 0-17,0 0 16,1 0 1,-1 0 30</inkml:trace>
  <inkml:trace contextRef="#ctx0" brushRef="#br0" timeOffset="7880">2202 546 0,'0'16'156,"0"0"-140,0 0-16,0 1 15,0-1-15,16 0 16,-16 0-1,0 16-15,16-32 16,-16 16-16,16-16 47,-16 16-47,0 0 16,16-16-1,-16 16-15,0 0 16,16 0-1,-16 0-15,17-16 32,-17 33-32,32-17 31,-16 0-15,-16 0 30,16-16-46,-16 16 32,16-16-32,-16 16 15,16-16 17,-16 16-32,16-16 31,-16 16 31,16-16-62,-16 16 32,16-16-32,16 0 31,-32 32 31,16-32 63,-16 16-125,0 1 63</inkml:trace>
  <inkml:trace contextRef="#ctx0" brushRef="#br0" timeOffset="10205">2636 1061 0,'32'0'140,"0"0"-140,1 0 16,-1 0-16,16 0 0,-16-16 16,-16 16-16,0 0 15,16-16-15,17 16 16,-33 0-16,0 0 0,0 0 15,0 0 1,0 0 0,0 0-16,0 0 15,16 0-15,-16 0 16,0 0 0,1 0-16,-1 0 31,0 0-31,0 0 15,-16-17-15,16 17 16,0 0-16,0 0 31,0 0-31,0 0 16,0 0 0,0 0-1,0 0 16,0 0-15,-16-16 0,33 16-1,-17-16 17,0 0 14,0 0-14,-16-16-17,16 16 32,0 16-16,0-16 1,-16 0-1,16 16-15,-16-16 15,32 16 16,-32-16-47,16 16 47,-16-16-1</inkml:trace>
  <inkml:trace contextRef="#ctx0" brushRef="#br0" timeOffset="12313">3665 675 0,'0'-48'94,"0"15"-79,0 17-15,0-48 16,0 32-16,0 16 15,0 0-15,0-16 16,0-17-16,0 33 16,0 0-16,0 0 15,0 0-15,0 0 16,0 0 15,0-16 0,0 0-31,0 16 16,0 0 0,0-1 15,0 1 0,0 0-15,0 0 31,0 0-32,0-16 32,0 16-31,0 0 46,0 0-30,0 0-1</inkml:trace>
  <inkml:trace contextRef="#ctx0" brushRef="#br0" timeOffset="16139">3504 16 0,'0'16'171,"-16"0"-155,0 0 0,0-16-16,0 16 15,0-16-15,16 16 0,-32-16 16,32 16-16,-16-16 16,0 0-1,-1 32-15,17-16 0,-16-16 16,0 17-16,0-17 15,0 0 1,16 16-16,-32-16 16,16 0-1,16 16-15,-16-16 16,16 16 15,-16-16-31,0 0 31,16 16-31,-16-16 0,0 0 32,16 16-32,-17-16 0,-15 0 31,16 0 31,0 0-46,0 0 0,16 32-1,-16-32 1,0 0 15,0 0-15,-16 0 15,16 0 0,0 0-15,-1 0-16,1 0 31,0 0 16,16 16-31,-16-16-16,0 0 31,-16 0-15,16 0-1,0 16 1,0-16 15,0 0-15,16 16-1,-16-16-15,0 0 16,16 16-16,-17-16 16,1 0-1,16 16 16,-16-16-31,0 0 16,0 0 0,0 0-1,0 0 1,0 16 0,0-16 30,0 17-30,-16-17 15,16 0-15,0 0-16,-1 0 31,17 16-31,-16-16 31,0 0-15,0 0 0,0 32-16,-16-32 31,16 0-15,0 0 30,0 0-30,0 0 0,0 0 15,0 0 0,-1 0 0,17 16 1,0 0 61,-16-16-61,0 0 77,0 0-78,16 16-31,-16-16 32,0 0-1,16 16 94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s-I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50"/>
              <a:buFont typeface="Calibri"/>
              <a:buNone/>
            </a:pPr>
            <a:endParaRPr/>
          </a:p>
        </p:txBody>
      </p:sp>
      <p:sp>
        <p:nvSpPr>
          <p:cNvPr id="316" name="Google Shape;31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8815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0254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888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1686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831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50"/>
              <a:buFont typeface="Calibri"/>
              <a:buNone/>
            </a:pPr>
            <a:endParaRPr/>
          </a:p>
        </p:txBody>
      </p:sp>
      <p:sp>
        <p:nvSpPr>
          <p:cNvPr id="489" name="Google Shape;48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684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4"/>
        <p:cNvGrpSpPr/>
        <p:nvPr/>
      </p:nvGrpSpPr>
      <p:grpSpPr>
        <a:xfrm>
          <a:off x="0" y="0"/>
          <a:ext cx="0" cy="0"/>
          <a:chOff x="0" y="0"/>
          <a:chExt cx="0" cy="0"/>
        </a:xfrm>
      </p:grpSpPr>
      <p:sp>
        <p:nvSpPr>
          <p:cNvPr id="15" name="Google Shape;15;p39"/>
          <p:cNvSpPr/>
          <p:nvPr/>
        </p:nvSpPr>
        <p:spPr>
          <a:xfrm>
            <a:off x="4786132" y="4632945"/>
            <a:ext cx="7386560" cy="2156897"/>
          </a:xfrm>
          <a:custGeom>
            <a:avLst/>
            <a:gdLst/>
            <a:ahLst/>
            <a:cxnLst/>
            <a:rect l="l" t="t" r="r" b="b"/>
            <a:pathLst>
              <a:path w="7600392" h="6806308" extrusionOk="0">
                <a:moveTo>
                  <a:pt x="0" y="0"/>
                </a:moveTo>
                <a:lnTo>
                  <a:pt x="7600393" y="0"/>
                </a:lnTo>
                <a:lnTo>
                  <a:pt x="7600393" y="6806308"/>
                </a:lnTo>
                <a:lnTo>
                  <a:pt x="0" y="680630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6" name="Google Shape;16;p39"/>
          <p:cNvSpPr/>
          <p:nvPr/>
        </p:nvSpPr>
        <p:spPr>
          <a:xfrm>
            <a:off x="19308" y="686689"/>
            <a:ext cx="12172692" cy="4800916"/>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305C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7" name="Google Shape;17;p39"/>
          <p:cNvSpPr>
            <a:spLocks noGrp="1"/>
          </p:cNvSpPr>
          <p:nvPr>
            <p:ph type="pic" idx="2"/>
          </p:nvPr>
        </p:nvSpPr>
        <p:spPr>
          <a:xfrm>
            <a:off x="19050" y="0"/>
            <a:ext cx="7132638" cy="5916613"/>
          </a:xfrm>
          <a:prstGeom prst="rect">
            <a:avLst/>
          </a:prstGeom>
          <a:solidFill>
            <a:srgbClr val="D8D8D8"/>
          </a:solidFill>
          <a:ln>
            <a:noFill/>
          </a:ln>
        </p:spPr>
      </p:sp>
      <p:sp>
        <p:nvSpPr>
          <p:cNvPr id="18" name="Google Shape;18;p39"/>
          <p:cNvSpPr/>
          <p:nvPr/>
        </p:nvSpPr>
        <p:spPr>
          <a:xfrm>
            <a:off x="5972340" y="1666167"/>
            <a:ext cx="6219660" cy="3525665"/>
          </a:xfrm>
          <a:custGeom>
            <a:avLst/>
            <a:gdLst/>
            <a:ahLst/>
            <a:cxnLst/>
            <a:rect l="l" t="t" r="r" b="b"/>
            <a:pathLst>
              <a:path w="4910833" h="3860294" extrusionOk="0">
                <a:moveTo>
                  <a:pt x="0" y="0"/>
                </a:moveTo>
                <a:lnTo>
                  <a:pt x="4910833" y="0"/>
                </a:lnTo>
                <a:lnTo>
                  <a:pt x="4910833" y="3860296"/>
                </a:lnTo>
                <a:lnTo>
                  <a:pt x="0" y="386029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9" name="Google Shape;19;p39"/>
          <p:cNvSpPr/>
          <p:nvPr/>
        </p:nvSpPr>
        <p:spPr>
          <a:xfrm rot="-5400000">
            <a:off x="5255178" y="2654661"/>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0" name="Google Shape;20;p39"/>
          <p:cNvSpPr/>
          <p:nvPr/>
        </p:nvSpPr>
        <p:spPr>
          <a:xfrm>
            <a:off x="5311489" y="2587406"/>
            <a:ext cx="7298951" cy="1969126"/>
          </a:xfrm>
          <a:custGeom>
            <a:avLst/>
            <a:gdLst/>
            <a:ahLst/>
            <a:cxnLst/>
            <a:rect l="l" t="t" r="r" b="b"/>
            <a:pathLst>
              <a:path w="4525730" h="3029130" extrusionOk="0">
                <a:moveTo>
                  <a:pt x="0" y="0"/>
                </a:moveTo>
                <a:lnTo>
                  <a:pt x="4525731" y="0"/>
                </a:lnTo>
                <a:lnTo>
                  <a:pt x="4525731" y="3029131"/>
                </a:lnTo>
                <a:lnTo>
                  <a:pt x="1" y="3029131"/>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1" name="Google Shape;21;p39"/>
          <p:cNvSpPr txBox="1">
            <a:spLocks noGrp="1"/>
          </p:cNvSpPr>
          <p:nvPr>
            <p:ph type="body" idx="1"/>
          </p:nvPr>
        </p:nvSpPr>
        <p:spPr>
          <a:xfrm>
            <a:off x="6551872" y="2230408"/>
            <a:ext cx="4979410" cy="1008397"/>
          </a:xfrm>
          <a:prstGeom prst="rect">
            <a:avLst/>
          </a:prstGeom>
          <a:noFill/>
          <a:ln>
            <a:noFill/>
          </a:ln>
        </p:spPr>
        <p:txBody>
          <a:bodyPr spcFirstLastPara="1" wrap="square" lIns="91425" tIns="45700" rIns="91425" bIns="45700" anchor="t" anchorCtr="0">
            <a:noAutofit/>
          </a:bodyPr>
          <a:lstStyle>
            <a:lvl1pPr marL="457200" lvl="0" indent="-228600" algn="l">
              <a:lnSpc>
                <a:spcPct val="98850"/>
              </a:lnSpc>
              <a:spcBef>
                <a:spcPts val="0"/>
              </a:spcBef>
              <a:spcAft>
                <a:spcPts val="0"/>
              </a:spcAft>
              <a:buClr>
                <a:srgbClr val="305C6F"/>
              </a:buClr>
              <a:buSzPts val="4000"/>
              <a:buNone/>
              <a:defRPr sz="4000" b="0"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22" name="Google Shape;22;p39"/>
          <p:cNvSpPr txBox="1">
            <a:spLocks noGrp="1"/>
          </p:cNvSpPr>
          <p:nvPr>
            <p:ph type="body" idx="3"/>
          </p:nvPr>
        </p:nvSpPr>
        <p:spPr>
          <a:xfrm>
            <a:off x="6551872" y="3668548"/>
            <a:ext cx="4979410" cy="1242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200"/>
              <a:buNone/>
              <a:defRPr sz="22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23" name="Google Shape;23;p39"/>
          <p:cNvSpPr/>
          <p:nvPr/>
        </p:nvSpPr>
        <p:spPr>
          <a:xfrm>
            <a:off x="8680890" y="6452983"/>
            <a:ext cx="3160114" cy="3147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Century Schoolbook"/>
              <a:ea typeface="Century Schoolbook"/>
              <a:cs typeface="Century Schoolbook"/>
              <a:sym typeface="Century Schoolbook"/>
            </a:endParaRPr>
          </a:p>
        </p:txBody>
      </p:sp>
      <p:sp>
        <p:nvSpPr>
          <p:cNvPr id="27" name="Google Shape;27;p39"/>
          <p:cNvSpPr txBox="1">
            <a:spLocks noGrp="1"/>
          </p:cNvSpPr>
          <p:nvPr>
            <p:ph type="body" idx="4"/>
          </p:nvPr>
        </p:nvSpPr>
        <p:spPr>
          <a:xfrm>
            <a:off x="608272" y="6145675"/>
            <a:ext cx="4703217" cy="62206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305C6F"/>
              </a:buClr>
              <a:buSzPts val="2200"/>
              <a:buNone/>
              <a:defRPr sz="2200" b="0"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pic>
        <p:nvPicPr>
          <p:cNvPr id="2" name="Picture 1" descr="Co-funded by the European Union logo in png for web usage">
            <a:extLst>
              <a:ext uri="{FF2B5EF4-FFF2-40B4-BE49-F238E27FC236}">
                <a16:creationId xmlns:a16="http://schemas.microsoft.com/office/drawing/2014/main" id="{4A8CC5CC-2036-2975-63C1-9678E7E25E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04245" y="6072432"/>
            <a:ext cx="2236759" cy="4681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Slide 5">
  <p:cSld name="Photo Slide 5">
    <p:spTree>
      <p:nvGrpSpPr>
        <p:cNvPr id="1" name="Shape 137"/>
        <p:cNvGrpSpPr/>
        <p:nvPr/>
      </p:nvGrpSpPr>
      <p:grpSpPr>
        <a:xfrm>
          <a:off x="0" y="0"/>
          <a:ext cx="0" cy="0"/>
          <a:chOff x="0" y="0"/>
          <a:chExt cx="0" cy="0"/>
        </a:xfrm>
      </p:grpSpPr>
      <p:sp>
        <p:nvSpPr>
          <p:cNvPr id="138" name="Google Shape;138;p53"/>
          <p:cNvSpPr>
            <a:spLocks noGrp="1"/>
          </p:cNvSpPr>
          <p:nvPr>
            <p:ph type="pic" idx="2"/>
          </p:nvPr>
        </p:nvSpPr>
        <p:spPr>
          <a:xfrm>
            <a:off x="0" y="0"/>
            <a:ext cx="12192000" cy="6858000"/>
          </a:xfrm>
          <a:prstGeom prst="rect">
            <a:avLst/>
          </a:prstGeom>
          <a:solidFill>
            <a:srgbClr val="D8D8D8"/>
          </a:solidFill>
          <a:ln>
            <a:noFill/>
          </a:ln>
        </p:spPr>
      </p:sp>
      <p:sp>
        <p:nvSpPr>
          <p:cNvPr id="139" name="Google Shape;139;p53"/>
          <p:cNvSpPr txBox="1">
            <a:spLocks noGrp="1"/>
          </p:cNvSpPr>
          <p:nvPr>
            <p:ph type="body" idx="1"/>
          </p:nvPr>
        </p:nvSpPr>
        <p:spPr>
          <a:xfrm>
            <a:off x="605260" y="401014"/>
            <a:ext cx="10644249" cy="47920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55A04-ABAA-4EEC-A446-9DF19D787280}"/>
              </a:ext>
            </a:extLst>
          </p:cNvPr>
          <p:cNvSpPr>
            <a:spLocks noGrp="1"/>
          </p:cNvSpPr>
          <p:nvPr>
            <p:ph type="dt" sz="half" idx="10"/>
          </p:nvPr>
        </p:nvSpPr>
        <p:spPr/>
        <p:txBody>
          <a:bodyPr/>
          <a:lstStyle/>
          <a:p>
            <a:fld id="{359C2374-373D-400C-BF7F-620420311BDF}" type="datetimeFigureOut">
              <a:rPr lang="en-IE" smtClean="0"/>
              <a:t>08/01/2024</a:t>
            </a:fld>
            <a:endParaRPr lang="en-IE"/>
          </a:p>
        </p:txBody>
      </p:sp>
      <p:sp>
        <p:nvSpPr>
          <p:cNvPr id="3" name="Footer Placeholder 2">
            <a:extLst>
              <a:ext uri="{FF2B5EF4-FFF2-40B4-BE49-F238E27FC236}">
                <a16:creationId xmlns:a16="http://schemas.microsoft.com/office/drawing/2014/main" id="{E9271B68-B150-499E-B481-27EF45411D9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6232046-25A7-4230-AD4A-59BF2A325F96}"/>
              </a:ext>
            </a:extLst>
          </p:cNvPr>
          <p:cNvSpPr>
            <a:spLocks noGrp="1"/>
          </p:cNvSpPr>
          <p:nvPr>
            <p:ph type="sldNum" sz="quarter" idx="12"/>
          </p:nvPr>
        </p:nvSpPr>
        <p:spPr/>
        <p:txBody>
          <a:bodyPr/>
          <a:lstStyle/>
          <a:p>
            <a:fld id="{E718B5B8-5E1B-4D3D-97A4-39031C163A8D}" type="slidenum">
              <a:rPr lang="en-IE" smtClean="0"/>
              <a:t>‹#›</a:t>
            </a:fld>
            <a:endParaRPr lang="en-IE"/>
          </a:p>
        </p:txBody>
      </p:sp>
    </p:spTree>
    <p:extLst>
      <p:ext uri="{BB962C8B-B14F-4D97-AF65-F5344CB8AC3E}">
        <p14:creationId xmlns:p14="http://schemas.microsoft.com/office/powerpoint/2010/main" val="2419521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305C6F"/>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C946D"/>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193625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C946D"/>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305C6F"/>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02872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 1 column">
  <p:cSld name="Text Slide - 1 column">
    <p:spTree>
      <p:nvGrpSpPr>
        <p:cNvPr id="1" name="Shape 28"/>
        <p:cNvGrpSpPr/>
        <p:nvPr/>
      </p:nvGrpSpPr>
      <p:grpSpPr>
        <a:xfrm>
          <a:off x="0" y="0"/>
          <a:ext cx="0" cy="0"/>
          <a:chOff x="0" y="0"/>
          <a:chExt cx="0" cy="0"/>
        </a:xfrm>
      </p:grpSpPr>
      <p:sp>
        <p:nvSpPr>
          <p:cNvPr id="29" name="Google Shape;29;p40"/>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0" name="Google Shape;30;p40"/>
          <p:cNvSpPr/>
          <p:nvPr/>
        </p:nvSpPr>
        <p:spPr>
          <a:xfrm>
            <a:off x="1592486" y="-1"/>
            <a:ext cx="9007028" cy="345989"/>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C946D"/>
          </a:solidFill>
          <a:ln>
            <a:noFill/>
          </a:ln>
        </p:spPr>
        <p:txBody>
          <a:bodyPr spcFirstLastPara="1" wrap="square" lIns="234550" tIns="117275" rIns="234550" bIns="117275" anchor="t" anchorCtr="0">
            <a:noAutofit/>
          </a:bodyPr>
          <a:lstStyle/>
          <a:p>
            <a:pPr marL="0" marR="0" lvl="0" indent="0" algn="ctr" rtl="0">
              <a:spcBef>
                <a:spcPts val="0"/>
              </a:spcBef>
              <a:spcAft>
                <a:spcPts val="0"/>
              </a:spcAft>
              <a:buNone/>
            </a:pPr>
            <a:endParaRPr sz="6926">
              <a:solidFill>
                <a:schemeClr val="dk1"/>
              </a:solidFill>
              <a:latin typeface="Century Schoolbook"/>
              <a:ea typeface="Century Schoolbook"/>
              <a:cs typeface="Century Schoolbook"/>
              <a:sym typeface="Century Schoolbook"/>
            </a:endParaRPr>
          </a:p>
        </p:txBody>
      </p:sp>
      <p:sp>
        <p:nvSpPr>
          <p:cNvPr id="31" name="Google Shape;31;p40"/>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Page">
  <p:cSld name="Content Page">
    <p:spTree>
      <p:nvGrpSpPr>
        <p:cNvPr id="1" name="Shape 32"/>
        <p:cNvGrpSpPr/>
        <p:nvPr/>
      </p:nvGrpSpPr>
      <p:grpSpPr>
        <a:xfrm>
          <a:off x="0" y="0"/>
          <a:ext cx="0" cy="0"/>
          <a:chOff x="0" y="0"/>
          <a:chExt cx="0" cy="0"/>
        </a:xfrm>
      </p:grpSpPr>
      <p:sp>
        <p:nvSpPr>
          <p:cNvPr id="33" name="Google Shape;33;p41"/>
          <p:cNvSpPr txBox="1">
            <a:spLocks noGrp="1"/>
          </p:cNvSpPr>
          <p:nvPr>
            <p:ph type="body" idx="1"/>
          </p:nvPr>
        </p:nvSpPr>
        <p:spPr>
          <a:xfrm>
            <a:off x="2679029" y="2070648"/>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4" name="Google Shape;34;p41"/>
          <p:cNvSpPr txBox="1">
            <a:spLocks noGrp="1"/>
          </p:cNvSpPr>
          <p:nvPr>
            <p:ph type="body" idx="2"/>
          </p:nvPr>
        </p:nvSpPr>
        <p:spPr>
          <a:xfrm>
            <a:off x="3812737" y="2070648"/>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dirty="0"/>
          </a:p>
        </p:txBody>
      </p:sp>
      <p:sp>
        <p:nvSpPr>
          <p:cNvPr id="35" name="Google Shape;35;p41"/>
          <p:cNvSpPr txBox="1">
            <a:spLocks noGrp="1"/>
          </p:cNvSpPr>
          <p:nvPr>
            <p:ph type="body" idx="3"/>
          </p:nvPr>
        </p:nvSpPr>
        <p:spPr>
          <a:xfrm>
            <a:off x="2679029" y="2532237"/>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6" name="Google Shape;36;p41"/>
          <p:cNvSpPr txBox="1">
            <a:spLocks noGrp="1"/>
          </p:cNvSpPr>
          <p:nvPr>
            <p:ph type="body" idx="4"/>
          </p:nvPr>
        </p:nvSpPr>
        <p:spPr>
          <a:xfrm>
            <a:off x="3812737" y="2532237"/>
            <a:ext cx="5715653" cy="223986"/>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3657"/>
              </a:spcBef>
              <a:spcAft>
                <a:spcPts val="0"/>
              </a:spcAft>
              <a:buClr>
                <a:srgbClr val="000000"/>
              </a:buClr>
              <a:buSzPts val="2400"/>
              <a:buFont typeface="Arial"/>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dirty="0"/>
          </a:p>
        </p:txBody>
      </p:sp>
      <p:sp>
        <p:nvSpPr>
          <p:cNvPr id="37" name="Google Shape;37;p41"/>
          <p:cNvSpPr txBox="1">
            <a:spLocks noGrp="1"/>
          </p:cNvSpPr>
          <p:nvPr>
            <p:ph type="body" idx="5"/>
          </p:nvPr>
        </p:nvSpPr>
        <p:spPr>
          <a:xfrm>
            <a:off x="2679029" y="2958181"/>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8" name="Google Shape;38;p41"/>
          <p:cNvSpPr txBox="1">
            <a:spLocks noGrp="1"/>
          </p:cNvSpPr>
          <p:nvPr>
            <p:ph type="body" idx="6"/>
          </p:nvPr>
        </p:nvSpPr>
        <p:spPr>
          <a:xfrm>
            <a:off x="3812737" y="2958181"/>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9" name="Google Shape;39;p41"/>
          <p:cNvSpPr txBox="1">
            <a:spLocks noGrp="1"/>
          </p:cNvSpPr>
          <p:nvPr>
            <p:ph type="body" idx="7"/>
          </p:nvPr>
        </p:nvSpPr>
        <p:spPr>
          <a:xfrm>
            <a:off x="2679029" y="3370947"/>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0" name="Google Shape;40;p41"/>
          <p:cNvSpPr txBox="1">
            <a:spLocks noGrp="1"/>
          </p:cNvSpPr>
          <p:nvPr>
            <p:ph type="body" idx="8"/>
          </p:nvPr>
        </p:nvSpPr>
        <p:spPr>
          <a:xfrm>
            <a:off x="3812737" y="3370947"/>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1" name="Google Shape;41;p41"/>
          <p:cNvSpPr txBox="1">
            <a:spLocks noGrp="1"/>
          </p:cNvSpPr>
          <p:nvPr>
            <p:ph type="body" idx="9"/>
          </p:nvPr>
        </p:nvSpPr>
        <p:spPr>
          <a:xfrm>
            <a:off x="2679029" y="3797309"/>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2" name="Google Shape;42;p41"/>
          <p:cNvSpPr txBox="1">
            <a:spLocks noGrp="1"/>
          </p:cNvSpPr>
          <p:nvPr>
            <p:ph type="body" idx="13"/>
          </p:nvPr>
        </p:nvSpPr>
        <p:spPr>
          <a:xfrm>
            <a:off x="3812737" y="3797309"/>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3" name="Google Shape;43;p41"/>
          <p:cNvSpPr txBox="1">
            <a:spLocks noGrp="1"/>
          </p:cNvSpPr>
          <p:nvPr>
            <p:ph type="body" idx="14"/>
          </p:nvPr>
        </p:nvSpPr>
        <p:spPr>
          <a:xfrm>
            <a:off x="2694576" y="4241250"/>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4" name="Google Shape;44;p41"/>
          <p:cNvSpPr txBox="1">
            <a:spLocks noGrp="1"/>
          </p:cNvSpPr>
          <p:nvPr>
            <p:ph type="body" idx="15"/>
          </p:nvPr>
        </p:nvSpPr>
        <p:spPr>
          <a:xfrm>
            <a:off x="3828284" y="4241250"/>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5" name="Google Shape;45;p41"/>
          <p:cNvSpPr txBox="1">
            <a:spLocks noGrp="1"/>
          </p:cNvSpPr>
          <p:nvPr>
            <p:ph type="body" idx="16"/>
          </p:nvPr>
        </p:nvSpPr>
        <p:spPr>
          <a:xfrm>
            <a:off x="2694576" y="4725517"/>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6" name="Google Shape;46;p41"/>
          <p:cNvSpPr txBox="1">
            <a:spLocks noGrp="1"/>
          </p:cNvSpPr>
          <p:nvPr>
            <p:ph type="body" idx="17"/>
          </p:nvPr>
        </p:nvSpPr>
        <p:spPr>
          <a:xfrm>
            <a:off x="3828284" y="4725517"/>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8" name="Google Shape;48;p41"/>
          <p:cNvSpPr/>
          <p:nvPr/>
        </p:nvSpPr>
        <p:spPr>
          <a:xfrm rot="5400000">
            <a:off x="-3140113" y="3141171"/>
            <a:ext cx="6856941" cy="576720"/>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C946D"/>
          </a:solidFill>
          <a:ln>
            <a:noFill/>
          </a:ln>
        </p:spPr>
        <p:txBody>
          <a:bodyPr spcFirstLastPara="1" wrap="square" lIns="234550" tIns="117275" rIns="234550" bIns="117275" anchor="t" anchorCtr="0">
            <a:noAutofit/>
          </a:bodyPr>
          <a:lstStyle/>
          <a:p>
            <a:pPr marL="0" marR="0" lvl="0" indent="0" algn="ctr" rtl="0">
              <a:spcBef>
                <a:spcPts val="0"/>
              </a:spcBef>
              <a:spcAft>
                <a:spcPts val="0"/>
              </a:spcAft>
              <a:buNone/>
            </a:pPr>
            <a:endParaRPr sz="6926">
              <a:solidFill>
                <a:schemeClr val="dk1"/>
              </a:solidFill>
              <a:latin typeface="Century Schoolbook"/>
              <a:ea typeface="Century Schoolbook"/>
              <a:cs typeface="Century Schoolbook"/>
              <a:sym typeface="Century Schoolbook"/>
            </a:endParaRPr>
          </a:p>
        </p:txBody>
      </p:sp>
      <p:sp>
        <p:nvSpPr>
          <p:cNvPr id="49" name="Google Shape;49;p41"/>
          <p:cNvSpPr txBox="1">
            <a:spLocks noGrp="1"/>
          </p:cNvSpPr>
          <p:nvPr>
            <p:ph type="body" idx="18"/>
          </p:nvPr>
        </p:nvSpPr>
        <p:spPr>
          <a:xfrm>
            <a:off x="2694576" y="991145"/>
            <a:ext cx="3692066" cy="532331"/>
          </a:xfrm>
          <a:prstGeom prst="rect">
            <a:avLst/>
          </a:prstGeom>
          <a:noFill/>
          <a:ln>
            <a:noFill/>
          </a:ln>
        </p:spPr>
        <p:txBody>
          <a:bodyPr spcFirstLastPara="1" wrap="square" lIns="91425" tIns="45700" rIns="91425" bIns="45700" anchor="ctr" anchorCtr="0">
            <a:noAutofit/>
          </a:bodyPr>
          <a:lstStyle>
            <a:lvl1pPr marL="457200" lvl="0" indent="-228600" algn="l">
              <a:lnSpc>
                <a:spcPct val="99722"/>
              </a:lnSpc>
              <a:spcBef>
                <a:spcPts val="0"/>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grpSp>
        <p:nvGrpSpPr>
          <p:cNvPr id="50" name="Google Shape;50;p41"/>
          <p:cNvGrpSpPr/>
          <p:nvPr/>
        </p:nvGrpSpPr>
        <p:grpSpPr>
          <a:xfrm>
            <a:off x="2315424" y="2826380"/>
            <a:ext cx="7663872" cy="2211730"/>
            <a:chOff x="2315424" y="2709319"/>
            <a:chExt cx="7663872" cy="1621378"/>
          </a:xfrm>
        </p:grpSpPr>
        <p:grpSp>
          <p:nvGrpSpPr>
            <p:cNvPr id="51" name="Google Shape;51;p41"/>
            <p:cNvGrpSpPr/>
            <p:nvPr/>
          </p:nvGrpSpPr>
          <p:grpSpPr>
            <a:xfrm>
              <a:off x="2315424" y="2709319"/>
              <a:ext cx="7663872" cy="656864"/>
              <a:chOff x="1265109" y="3229991"/>
              <a:chExt cx="4752000" cy="1024069"/>
            </a:xfrm>
          </p:grpSpPr>
          <p:sp>
            <p:nvSpPr>
              <p:cNvPr id="53" name="Google Shape;53;p41"/>
              <p:cNvSpPr/>
              <p:nvPr/>
            </p:nvSpPr>
            <p:spPr>
              <a:xfrm>
                <a:off x="1265109" y="3229991"/>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8">
                  <a:solidFill>
                    <a:schemeClr val="lt1"/>
                  </a:solidFill>
                  <a:latin typeface="Montserrat"/>
                  <a:ea typeface="Montserrat"/>
                  <a:cs typeface="Montserrat"/>
                  <a:sym typeface="Montserrat"/>
                </a:endParaRPr>
              </a:p>
            </p:txBody>
          </p:sp>
          <p:sp>
            <p:nvSpPr>
              <p:cNvPr id="54" name="Google Shape;54;p41"/>
              <p:cNvSpPr/>
              <p:nvPr/>
            </p:nvSpPr>
            <p:spPr>
              <a:xfrm>
                <a:off x="1265109" y="3731226"/>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8">
                  <a:solidFill>
                    <a:schemeClr val="lt1"/>
                  </a:solidFill>
                  <a:latin typeface="Montserrat"/>
                  <a:ea typeface="Montserrat"/>
                  <a:cs typeface="Montserrat"/>
                  <a:sym typeface="Montserrat"/>
                </a:endParaRPr>
              </a:p>
            </p:txBody>
          </p:sp>
          <p:sp>
            <p:nvSpPr>
              <p:cNvPr id="55" name="Google Shape;55;p41"/>
              <p:cNvSpPr/>
              <p:nvPr/>
            </p:nvSpPr>
            <p:spPr>
              <a:xfrm>
                <a:off x="1265109" y="4232460"/>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8">
                  <a:solidFill>
                    <a:schemeClr val="lt1"/>
                  </a:solidFill>
                  <a:latin typeface="Montserrat"/>
                  <a:ea typeface="Montserrat"/>
                  <a:cs typeface="Montserrat"/>
                  <a:sym typeface="Montserrat"/>
                </a:endParaRPr>
              </a:p>
            </p:txBody>
          </p:sp>
        </p:grpSp>
        <p:grpSp>
          <p:nvGrpSpPr>
            <p:cNvPr id="56" name="Google Shape;56;p41"/>
            <p:cNvGrpSpPr/>
            <p:nvPr/>
          </p:nvGrpSpPr>
          <p:grpSpPr>
            <a:xfrm>
              <a:off x="2315424" y="3673833"/>
              <a:ext cx="7663872" cy="656864"/>
              <a:chOff x="1265109" y="3229991"/>
              <a:chExt cx="4752000" cy="1024069"/>
            </a:xfrm>
          </p:grpSpPr>
          <p:sp>
            <p:nvSpPr>
              <p:cNvPr id="57" name="Google Shape;57;p41"/>
              <p:cNvSpPr/>
              <p:nvPr/>
            </p:nvSpPr>
            <p:spPr>
              <a:xfrm>
                <a:off x="1265109" y="3229991"/>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8">
                  <a:solidFill>
                    <a:schemeClr val="lt1"/>
                  </a:solidFill>
                  <a:latin typeface="Montserrat"/>
                  <a:ea typeface="Montserrat"/>
                  <a:cs typeface="Montserrat"/>
                  <a:sym typeface="Montserrat"/>
                </a:endParaRPr>
              </a:p>
            </p:txBody>
          </p:sp>
          <p:sp>
            <p:nvSpPr>
              <p:cNvPr id="58" name="Google Shape;58;p41"/>
              <p:cNvSpPr/>
              <p:nvPr/>
            </p:nvSpPr>
            <p:spPr>
              <a:xfrm>
                <a:off x="1265109" y="3731226"/>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8">
                  <a:solidFill>
                    <a:schemeClr val="lt1"/>
                  </a:solidFill>
                  <a:latin typeface="Montserrat"/>
                  <a:ea typeface="Montserrat"/>
                  <a:cs typeface="Montserrat"/>
                  <a:sym typeface="Montserrat"/>
                </a:endParaRPr>
              </a:p>
            </p:txBody>
          </p:sp>
          <p:sp>
            <p:nvSpPr>
              <p:cNvPr id="59" name="Google Shape;59;p41"/>
              <p:cNvSpPr/>
              <p:nvPr/>
            </p:nvSpPr>
            <p:spPr>
              <a:xfrm>
                <a:off x="1265109" y="4232460"/>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8">
                  <a:solidFill>
                    <a:schemeClr val="lt1"/>
                  </a:solidFill>
                  <a:latin typeface="Montserrat"/>
                  <a:ea typeface="Montserrat"/>
                  <a:cs typeface="Montserrat"/>
                  <a:sym typeface="Montserrat"/>
                </a:endParaRPr>
              </a:p>
            </p:txBody>
          </p:sp>
        </p:grpSp>
      </p:grpSp>
      <p:pic>
        <p:nvPicPr>
          <p:cNvPr id="2" name="Picture 1" descr="Co-funded by the European Union logo in png for web usage">
            <a:extLst>
              <a:ext uri="{FF2B5EF4-FFF2-40B4-BE49-F238E27FC236}">
                <a16:creationId xmlns:a16="http://schemas.microsoft.com/office/drawing/2014/main" id="{32BDD796-19DB-DD59-E9A1-5B84F276BF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24635" y="5675655"/>
            <a:ext cx="2103755" cy="440283"/>
          </a:xfrm>
          <a:prstGeom prst="rect">
            <a:avLst/>
          </a:prstGeom>
          <a:noFill/>
          <a:ln>
            <a:noFill/>
          </a:ln>
        </p:spPr>
      </p:pic>
      <p:sp>
        <p:nvSpPr>
          <p:cNvPr id="3" name="TextBox 2">
            <a:extLst>
              <a:ext uri="{FF2B5EF4-FFF2-40B4-BE49-F238E27FC236}">
                <a16:creationId xmlns:a16="http://schemas.microsoft.com/office/drawing/2014/main" id="{FE96AE7E-15CC-4C71-3A23-B0DC6E6DA996}"/>
              </a:ext>
            </a:extLst>
          </p:cNvPr>
          <p:cNvSpPr txBox="1"/>
          <p:nvPr userDrawn="1"/>
        </p:nvSpPr>
        <p:spPr>
          <a:xfrm>
            <a:off x="1907840" y="5673717"/>
            <a:ext cx="5265537" cy="775277"/>
          </a:xfrm>
          <a:prstGeom prst="rect">
            <a:avLst/>
          </a:prstGeom>
          <a:noFill/>
        </p:spPr>
        <p:txBody>
          <a:bodyPr wrap="square">
            <a:spAutoFit/>
          </a:bodyPr>
          <a:lstStyle/>
          <a:p>
            <a:pPr>
              <a:lnSpc>
                <a:spcPct val="107000"/>
              </a:lnSpc>
              <a:spcAft>
                <a:spcPts val="800"/>
              </a:spcAft>
            </a:pPr>
            <a:r>
              <a:rPr lang="en-GB" sz="1050" kern="0" dirty="0">
                <a:solidFill>
                  <a:srgbClr val="404040"/>
                </a:solidFill>
                <a:effectLst/>
                <a:latin typeface="Source Sans Pro" panose="020B0503030403020204" pitchFamily="34" charset="0"/>
                <a:ea typeface="Source Sans Pro" panose="020B050303040302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10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Tree>
  </p:cSld>
  <p:clrMapOvr>
    <a:masterClrMapping/>
  </p:clrMapOvr>
  <p:extLst>
    <p:ext uri="{DCECCB84-F9BA-43D5-87BE-67443E8EF086}">
      <p15:sldGuideLst xmlns:p15="http://schemas.microsoft.com/office/powerpoint/2012/main">
        <p15:guide id="1" pos="4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p:cSld name="Divider">
    <p:spTree>
      <p:nvGrpSpPr>
        <p:cNvPr id="1" name="Shape 63"/>
        <p:cNvGrpSpPr/>
        <p:nvPr/>
      </p:nvGrpSpPr>
      <p:grpSpPr>
        <a:xfrm>
          <a:off x="0" y="0"/>
          <a:ext cx="0" cy="0"/>
          <a:chOff x="0" y="0"/>
          <a:chExt cx="0" cy="0"/>
        </a:xfrm>
      </p:grpSpPr>
      <p:sp>
        <p:nvSpPr>
          <p:cNvPr id="64" name="Google Shape;64;p42"/>
          <p:cNvSpPr/>
          <p:nvPr/>
        </p:nvSpPr>
        <p:spPr>
          <a:xfrm>
            <a:off x="0" y="3046269"/>
            <a:ext cx="12192000" cy="3811731"/>
          </a:xfrm>
          <a:custGeom>
            <a:avLst/>
            <a:gdLst/>
            <a:ahLst/>
            <a:cxnLst/>
            <a:rect l="l" t="t" r="r" b="b"/>
            <a:pathLst>
              <a:path w="7686655" h="5787363" extrusionOk="0">
                <a:moveTo>
                  <a:pt x="0" y="1"/>
                </a:moveTo>
                <a:lnTo>
                  <a:pt x="7686655" y="1"/>
                </a:lnTo>
                <a:lnTo>
                  <a:pt x="7686655" y="5787364"/>
                </a:lnTo>
                <a:lnTo>
                  <a:pt x="-1" y="57873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65" name="Google Shape;65;p42"/>
          <p:cNvSpPr/>
          <p:nvPr/>
        </p:nvSpPr>
        <p:spPr>
          <a:xfrm>
            <a:off x="-14049" y="2880243"/>
            <a:ext cx="12192000" cy="2983041"/>
          </a:xfrm>
          <a:custGeom>
            <a:avLst/>
            <a:gdLst/>
            <a:ahLst/>
            <a:cxnLst/>
            <a:rect l="l" t="t" r="r" b="b"/>
            <a:pathLst>
              <a:path w="7686655" h="5787363" extrusionOk="0">
                <a:moveTo>
                  <a:pt x="0" y="1"/>
                </a:moveTo>
                <a:lnTo>
                  <a:pt x="7686655" y="1"/>
                </a:lnTo>
                <a:lnTo>
                  <a:pt x="7686655" y="5787364"/>
                </a:lnTo>
                <a:lnTo>
                  <a:pt x="-1" y="5787364"/>
                </a:lnTo>
                <a:close/>
              </a:path>
            </a:pathLst>
          </a:custGeom>
          <a:solidFill>
            <a:srgbClr val="305C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66" name="Google Shape;66;p42"/>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657"/>
              </a:spcBef>
              <a:spcAft>
                <a:spcPts val="0"/>
              </a:spcAft>
              <a:buClr>
                <a:srgbClr val="7C946D"/>
              </a:buClr>
              <a:buSzPts val="11613"/>
              <a:buNone/>
              <a:defRPr sz="11613" b="1">
                <a:solidFill>
                  <a:srgbClr val="7C946D"/>
                </a:solidFill>
                <a:latin typeface="Calibri"/>
                <a:ea typeface="Calibri"/>
                <a:cs typeface="Calibri"/>
                <a:sym typeface="Calibri"/>
              </a:defRPr>
            </a:lvl1pPr>
            <a:lvl2pPr marL="914400" lvl="1" indent="-342900" algn="l">
              <a:lnSpc>
                <a:spcPct val="100000"/>
              </a:lnSpc>
              <a:spcBef>
                <a:spcPts val="1828"/>
              </a:spcBef>
              <a:spcAft>
                <a:spcPts val="0"/>
              </a:spcAft>
              <a:buClr>
                <a:srgbClr val="011E3B"/>
              </a:buClr>
              <a:buSzPts val="1800"/>
              <a:buChar char="•"/>
              <a:defRPr/>
            </a:lvl2pPr>
            <a:lvl3pPr marL="1371600" lvl="2" indent="-342900" algn="l">
              <a:lnSpc>
                <a:spcPct val="100000"/>
              </a:lnSpc>
              <a:spcBef>
                <a:spcPts val="1828"/>
              </a:spcBef>
              <a:spcAft>
                <a:spcPts val="0"/>
              </a:spcAft>
              <a:buClr>
                <a:srgbClr val="011E3B"/>
              </a:buClr>
              <a:buSzPts val="1800"/>
              <a:buChar char="•"/>
              <a:defRPr/>
            </a:lvl3pPr>
            <a:lvl4pPr marL="1828800" lvl="3" indent="-342900" algn="l">
              <a:lnSpc>
                <a:spcPct val="100000"/>
              </a:lnSpc>
              <a:spcBef>
                <a:spcPts val="1828"/>
              </a:spcBef>
              <a:spcAft>
                <a:spcPts val="0"/>
              </a:spcAft>
              <a:buClr>
                <a:srgbClr val="011E3B"/>
              </a:buClr>
              <a:buSzPts val="1800"/>
              <a:buChar char="•"/>
              <a:defRPr/>
            </a:lvl4pPr>
            <a:lvl5pPr marL="2286000" lvl="4" indent="-342900" algn="l">
              <a:lnSpc>
                <a:spcPct val="100000"/>
              </a:lnSpc>
              <a:spcBef>
                <a:spcPts val="1828"/>
              </a:spcBef>
              <a:spcAft>
                <a:spcPts val="0"/>
              </a:spcAft>
              <a:buClr>
                <a:srgbClr val="011E3B"/>
              </a:buClr>
              <a:buSzPts val="1800"/>
              <a:buChar char="•"/>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67" name="Google Shape;67;p42"/>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657"/>
              </a:spcBef>
              <a:spcAft>
                <a:spcPts val="0"/>
              </a:spcAft>
              <a:buClr>
                <a:srgbClr val="305C6F"/>
              </a:buClr>
              <a:buSzPts val="4800"/>
              <a:buNone/>
              <a:defRPr sz="4800" b="1">
                <a:solidFill>
                  <a:srgbClr val="305C6F"/>
                </a:solidFill>
                <a:latin typeface="Calibri"/>
                <a:ea typeface="Calibri"/>
                <a:cs typeface="Calibri"/>
                <a:sym typeface="Calibri"/>
              </a:defRPr>
            </a:lvl1pPr>
            <a:lvl2pPr marL="914400" lvl="1" indent="-342900" algn="l">
              <a:lnSpc>
                <a:spcPct val="100000"/>
              </a:lnSpc>
              <a:spcBef>
                <a:spcPts val="1828"/>
              </a:spcBef>
              <a:spcAft>
                <a:spcPts val="0"/>
              </a:spcAft>
              <a:buClr>
                <a:srgbClr val="011E3B"/>
              </a:buClr>
              <a:buSzPts val="1800"/>
              <a:buChar char="•"/>
              <a:defRPr/>
            </a:lvl2pPr>
            <a:lvl3pPr marL="1371600" lvl="2" indent="-342900" algn="l">
              <a:lnSpc>
                <a:spcPct val="100000"/>
              </a:lnSpc>
              <a:spcBef>
                <a:spcPts val="1828"/>
              </a:spcBef>
              <a:spcAft>
                <a:spcPts val="0"/>
              </a:spcAft>
              <a:buClr>
                <a:srgbClr val="011E3B"/>
              </a:buClr>
              <a:buSzPts val="1800"/>
              <a:buChar char="•"/>
              <a:defRPr/>
            </a:lvl3pPr>
            <a:lvl4pPr marL="1828800" lvl="3" indent="-342900" algn="l">
              <a:lnSpc>
                <a:spcPct val="100000"/>
              </a:lnSpc>
              <a:spcBef>
                <a:spcPts val="1828"/>
              </a:spcBef>
              <a:spcAft>
                <a:spcPts val="0"/>
              </a:spcAft>
              <a:buClr>
                <a:srgbClr val="011E3B"/>
              </a:buClr>
              <a:buSzPts val="1800"/>
              <a:buChar char="•"/>
              <a:defRPr/>
            </a:lvl4pPr>
            <a:lvl5pPr marL="2286000" lvl="4" indent="-342900" algn="l">
              <a:lnSpc>
                <a:spcPct val="100000"/>
              </a:lnSpc>
              <a:spcBef>
                <a:spcPts val="1828"/>
              </a:spcBef>
              <a:spcAft>
                <a:spcPts val="0"/>
              </a:spcAft>
              <a:buClr>
                <a:srgbClr val="011E3B"/>
              </a:buClr>
              <a:buSzPts val="1800"/>
              <a:buChar char="•"/>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68" name="Google Shape;68;p42"/>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657"/>
              </a:spcBef>
              <a:spcAft>
                <a:spcPts val="0"/>
              </a:spcAft>
              <a:buClr>
                <a:schemeClr val="lt1"/>
              </a:buClr>
              <a:buSzPts val="3600"/>
              <a:buNone/>
              <a:defRPr sz="3600" b="0">
                <a:solidFill>
                  <a:schemeClr val="lt1"/>
                </a:solidFill>
                <a:latin typeface="Calibri"/>
                <a:ea typeface="Calibri"/>
                <a:cs typeface="Calibri"/>
                <a:sym typeface="Calibri"/>
              </a:defRPr>
            </a:lvl1pPr>
            <a:lvl2pPr marL="914400" lvl="1" indent="-342900" algn="l">
              <a:lnSpc>
                <a:spcPct val="100000"/>
              </a:lnSpc>
              <a:spcBef>
                <a:spcPts val="1828"/>
              </a:spcBef>
              <a:spcAft>
                <a:spcPts val="0"/>
              </a:spcAft>
              <a:buClr>
                <a:srgbClr val="011E3B"/>
              </a:buClr>
              <a:buSzPts val="1800"/>
              <a:buChar char="•"/>
              <a:defRPr/>
            </a:lvl2pPr>
            <a:lvl3pPr marL="1371600" lvl="2" indent="-342900" algn="l">
              <a:lnSpc>
                <a:spcPct val="100000"/>
              </a:lnSpc>
              <a:spcBef>
                <a:spcPts val="1828"/>
              </a:spcBef>
              <a:spcAft>
                <a:spcPts val="0"/>
              </a:spcAft>
              <a:buClr>
                <a:srgbClr val="011E3B"/>
              </a:buClr>
              <a:buSzPts val="1800"/>
              <a:buChar char="•"/>
              <a:defRPr/>
            </a:lvl3pPr>
            <a:lvl4pPr marL="1828800" lvl="3" indent="-342900" algn="l">
              <a:lnSpc>
                <a:spcPct val="100000"/>
              </a:lnSpc>
              <a:spcBef>
                <a:spcPts val="1828"/>
              </a:spcBef>
              <a:spcAft>
                <a:spcPts val="0"/>
              </a:spcAft>
              <a:buClr>
                <a:srgbClr val="011E3B"/>
              </a:buClr>
              <a:buSzPts val="1800"/>
              <a:buChar char="•"/>
              <a:defRPr/>
            </a:lvl4pPr>
            <a:lvl5pPr marL="2286000" lvl="4" indent="-342900" algn="l">
              <a:lnSpc>
                <a:spcPct val="100000"/>
              </a:lnSpc>
              <a:spcBef>
                <a:spcPts val="1828"/>
              </a:spcBef>
              <a:spcAft>
                <a:spcPts val="0"/>
              </a:spcAft>
              <a:buClr>
                <a:srgbClr val="011E3B"/>
              </a:buClr>
              <a:buSzPts val="1800"/>
              <a:buChar char="•"/>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69" name="Google Shape;69;p42"/>
          <p:cNvSpPr>
            <a:spLocks noGrp="1"/>
          </p:cNvSpPr>
          <p:nvPr>
            <p:ph type="pic" idx="4"/>
          </p:nvPr>
        </p:nvSpPr>
        <p:spPr>
          <a:xfrm>
            <a:off x="6841657" y="0"/>
            <a:ext cx="5364392" cy="6325815"/>
          </a:xfrm>
          <a:prstGeom prst="rect">
            <a:avLst/>
          </a:prstGeom>
          <a:solidFill>
            <a:srgbClr val="D8D8D8"/>
          </a:solidFill>
          <a:ln>
            <a:noFill/>
          </a:ln>
        </p:spPr>
      </p:sp>
      <p:sp>
        <p:nvSpPr>
          <p:cNvPr id="70" name="Google Shape;70;p42"/>
          <p:cNvSpPr/>
          <p:nvPr/>
        </p:nvSpPr>
        <p:spPr>
          <a:xfrm rot="-5400000">
            <a:off x="6121657" y="4227663"/>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elcome/Intro Slide">
  <p:cSld name="Welcome/Intro Slide">
    <p:spTree>
      <p:nvGrpSpPr>
        <p:cNvPr id="1" name="Shape 71"/>
        <p:cNvGrpSpPr/>
        <p:nvPr/>
      </p:nvGrpSpPr>
      <p:grpSpPr>
        <a:xfrm>
          <a:off x="0" y="0"/>
          <a:ext cx="0" cy="0"/>
          <a:chOff x="0" y="0"/>
          <a:chExt cx="0" cy="0"/>
        </a:xfrm>
      </p:grpSpPr>
      <p:sp>
        <p:nvSpPr>
          <p:cNvPr id="72" name="Google Shape;72;p43"/>
          <p:cNvSpPr>
            <a:spLocks noGrp="1"/>
          </p:cNvSpPr>
          <p:nvPr>
            <p:ph type="pic" idx="2"/>
          </p:nvPr>
        </p:nvSpPr>
        <p:spPr>
          <a:xfrm>
            <a:off x="884606" y="0"/>
            <a:ext cx="4993772" cy="6858000"/>
          </a:xfrm>
          <a:prstGeom prst="rect">
            <a:avLst/>
          </a:prstGeom>
          <a:solidFill>
            <a:srgbClr val="D8D8D8"/>
          </a:solidFill>
          <a:ln>
            <a:noFill/>
          </a:ln>
        </p:spPr>
      </p:sp>
      <p:sp>
        <p:nvSpPr>
          <p:cNvPr id="73" name="Google Shape;73;p43"/>
          <p:cNvSpPr txBox="1">
            <a:spLocks noGrp="1"/>
          </p:cNvSpPr>
          <p:nvPr>
            <p:ph type="body" idx="1"/>
          </p:nvPr>
        </p:nvSpPr>
        <p:spPr>
          <a:xfrm>
            <a:off x="4890795" y="738798"/>
            <a:ext cx="6776598" cy="84286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74" name="Google Shape;74;p43"/>
          <p:cNvSpPr/>
          <p:nvPr/>
        </p:nvSpPr>
        <p:spPr>
          <a:xfrm rot="-5400000">
            <a:off x="164606" y="5401946"/>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75" name="Google Shape;75;p43"/>
          <p:cNvSpPr txBox="1">
            <a:spLocks noGrp="1"/>
          </p:cNvSpPr>
          <p:nvPr>
            <p:ph type="body" idx="3"/>
          </p:nvPr>
        </p:nvSpPr>
        <p:spPr>
          <a:xfrm>
            <a:off x="6727723" y="2412091"/>
            <a:ext cx="4939670" cy="388985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774"/>
              <a:buNone/>
              <a:defRPr sz="1774"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Slide 2">
  <p:cSld name="Photo Slide 2">
    <p:spTree>
      <p:nvGrpSpPr>
        <p:cNvPr id="1" name="Shape 76"/>
        <p:cNvGrpSpPr/>
        <p:nvPr/>
      </p:nvGrpSpPr>
      <p:grpSpPr>
        <a:xfrm>
          <a:off x="0" y="0"/>
          <a:ext cx="0" cy="0"/>
          <a:chOff x="0" y="0"/>
          <a:chExt cx="0" cy="0"/>
        </a:xfrm>
      </p:grpSpPr>
      <p:sp>
        <p:nvSpPr>
          <p:cNvPr id="77" name="Google Shape;77;p44"/>
          <p:cNvSpPr>
            <a:spLocks noGrp="1"/>
          </p:cNvSpPr>
          <p:nvPr>
            <p:ph type="pic" idx="2"/>
          </p:nvPr>
        </p:nvSpPr>
        <p:spPr>
          <a:xfrm>
            <a:off x="0" y="0"/>
            <a:ext cx="5875886" cy="6858000"/>
          </a:xfrm>
          <a:prstGeom prst="rect">
            <a:avLst/>
          </a:prstGeom>
          <a:solidFill>
            <a:srgbClr val="D8D8D8"/>
          </a:solidFill>
          <a:ln>
            <a:noFill/>
          </a:ln>
        </p:spPr>
      </p:sp>
      <p:sp>
        <p:nvSpPr>
          <p:cNvPr id="78" name="Google Shape;78;p44"/>
          <p:cNvSpPr txBox="1">
            <a:spLocks noGrp="1"/>
          </p:cNvSpPr>
          <p:nvPr>
            <p:ph type="body" idx="1"/>
          </p:nvPr>
        </p:nvSpPr>
        <p:spPr>
          <a:xfrm>
            <a:off x="6621429" y="1034821"/>
            <a:ext cx="4951851" cy="84513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79" name="Google Shape;79;p44"/>
          <p:cNvSpPr txBox="1">
            <a:spLocks noGrp="1"/>
          </p:cNvSpPr>
          <p:nvPr>
            <p:ph type="body" idx="3"/>
          </p:nvPr>
        </p:nvSpPr>
        <p:spPr>
          <a:xfrm>
            <a:off x="6621429" y="2603039"/>
            <a:ext cx="4939670" cy="346657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774"/>
              <a:buNone/>
              <a:defRPr sz="1774"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80" name="Google Shape;80;p44"/>
          <p:cNvSpPr/>
          <p:nvPr/>
        </p:nvSpPr>
        <p:spPr>
          <a:xfrm rot="-5400000">
            <a:off x="5148884" y="1277391"/>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Intro Slide">
  <p:cSld name="1_Welcome/Intro Slide">
    <p:spTree>
      <p:nvGrpSpPr>
        <p:cNvPr id="1" name="Shape 81"/>
        <p:cNvGrpSpPr/>
        <p:nvPr/>
      </p:nvGrpSpPr>
      <p:grpSpPr>
        <a:xfrm>
          <a:off x="0" y="0"/>
          <a:ext cx="0" cy="0"/>
          <a:chOff x="0" y="0"/>
          <a:chExt cx="0" cy="0"/>
        </a:xfrm>
      </p:grpSpPr>
      <p:sp>
        <p:nvSpPr>
          <p:cNvPr id="82" name="Google Shape;82;p45"/>
          <p:cNvSpPr>
            <a:spLocks noGrp="1"/>
          </p:cNvSpPr>
          <p:nvPr>
            <p:ph type="pic" idx="2"/>
          </p:nvPr>
        </p:nvSpPr>
        <p:spPr>
          <a:xfrm>
            <a:off x="884606" y="0"/>
            <a:ext cx="4993772" cy="6858000"/>
          </a:xfrm>
          <a:prstGeom prst="rect">
            <a:avLst/>
          </a:prstGeom>
          <a:solidFill>
            <a:srgbClr val="D8D8D8"/>
          </a:solidFill>
          <a:ln>
            <a:noFill/>
          </a:ln>
        </p:spPr>
      </p:sp>
      <p:sp>
        <p:nvSpPr>
          <p:cNvPr id="83" name="Google Shape;83;p45"/>
          <p:cNvSpPr txBox="1">
            <a:spLocks noGrp="1"/>
          </p:cNvSpPr>
          <p:nvPr>
            <p:ph type="body" idx="1"/>
          </p:nvPr>
        </p:nvSpPr>
        <p:spPr>
          <a:xfrm>
            <a:off x="4890795" y="738798"/>
            <a:ext cx="6776598" cy="84286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84" name="Google Shape;84;p45"/>
          <p:cNvSpPr/>
          <p:nvPr/>
        </p:nvSpPr>
        <p:spPr>
          <a:xfrm rot="-5400000">
            <a:off x="164606" y="5401946"/>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sp>
        <p:nvSpPr>
          <p:cNvPr id="85" name="Google Shape;85;p45"/>
          <p:cNvSpPr txBox="1">
            <a:spLocks noGrp="1"/>
          </p:cNvSpPr>
          <p:nvPr>
            <p:ph type="body" idx="3"/>
          </p:nvPr>
        </p:nvSpPr>
        <p:spPr>
          <a:xfrm>
            <a:off x="6727723" y="2412091"/>
            <a:ext cx="4939670" cy="388985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774"/>
              <a:buNone/>
              <a:defRPr sz="1774"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27"/>
        <p:cNvGrpSpPr/>
        <p:nvPr/>
      </p:nvGrpSpPr>
      <p:grpSpPr>
        <a:xfrm>
          <a:off x="0" y="0"/>
          <a:ext cx="0" cy="0"/>
          <a:chOff x="0" y="0"/>
          <a:chExt cx="0" cy="0"/>
        </a:xfrm>
      </p:grpSpPr>
      <p:sp>
        <p:nvSpPr>
          <p:cNvPr id="128" name="Google Shape;128;p51"/>
          <p:cNvSpPr/>
          <p:nvPr/>
        </p:nvSpPr>
        <p:spPr>
          <a:xfrm>
            <a:off x="1" y="1723900"/>
            <a:ext cx="12191998" cy="4053499"/>
          </a:xfrm>
          <a:prstGeom prst="rect">
            <a:avLst/>
          </a:prstGeom>
          <a:solidFill>
            <a:srgbClr val="305C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Century Schoolbook"/>
              <a:ea typeface="Century Schoolbook"/>
              <a:cs typeface="Century Schoolbook"/>
              <a:sym typeface="Century Schoolbook"/>
            </a:endParaRPr>
          </a:p>
        </p:txBody>
      </p:sp>
      <p:sp>
        <p:nvSpPr>
          <p:cNvPr id="129" name="Google Shape;129;p51"/>
          <p:cNvSpPr txBox="1">
            <a:spLocks noGrp="1"/>
          </p:cNvSpPr>
          <p:nvPr>
            <p:ph type="body" idx="1"/>
          </p:nvPr>
        </p:nvSpPr>
        <p:spPr>
          <a:xfrm>
            <a:off x="773875" y="612133"/>
            <a:ext cx="10644249" cy="80878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30" name="Google Shape;130;p51"/>
          <p:cNvSpPr txBox="1">
            <a:spLocks noGrp="1"/>
          </p:cNvSpPr>
          <p:nvPr>
            <p:ph type="body" idx="2"/>
          </p:nvPr>
        </p:nvSpPr>
        <p:spPr>
          <a:xfrm>
            <a:off x="773877" y="2527915"/>
            <a:ext cx="5322123" cy="253835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pic>
        <p:nvPicPr>
          <p:cNvPr id="131" name="Google Shape;131;p51"/>
          <p:cNvPicPr preferRelativeResize="0"/>
          <p:nvPr/>
        </p:nvPicPr>
        <p:blipFill rotWithShape="1">
          <a:blip r:embed="rId2">
            <a:alphaModFix/>
          </a:blip>
          <a:srcRect/>
          <a:stretch/>
        </p:blipFill>
        <p:spPr>
          <a:xfrm rot="-5400000">
            <a:off x="7429317" y="1659698"/>
            <a:ext cx="3693498" cy="5831867"/>
          </a:xfrm>
          <a:custGeom>
            <a:avLst/>
            <a:gdLst/>
            <a:ahLst/>
            <a:cxnLst/>
            <a:rect l="l" t="t" r="r" b="b"/>
            <a:pathLst>
              <a:path w="3456000" h="4136571" extrusionOk="0">
                <a:moveTo>
                  <a:pt x="0" y="0"/>
                </a:moveTo>
                <a:lnTo>
                  <a:pt x="3456000" y="0"/>
                </a:lnTo>
                <a:lnTo>
                  <a:pt x="3456000" y="4136571"/>
                </a:lnTo>
                <a:lnTo>
                  <a:pt x="0" y="4136571"/>
                </a:lnTo>
                <a:close/>
              </a:path>
            </a:pathLst>
          </a:custGeom>
          <a:noFill/>
          <a:ln>
            <a:noFill/>
          </a:ln>
        </p:spPr>
      </p:pic>
      <p:sp>
        <p:nvSpPr>
          <p:cNvPr id="132" name="Google Shape;132;p51"/>
          <p:cNvSpPr>
            <a:spLocks noGrp="1"/>
          </p:cNvSpPr>
          <p:nvPr>
            <p:ph type="pic" idx="3"/>
          </p:nvPr>
        </p:nvSpPr>
        <p:spPr>
          <a:xfrm>
            <a:off x="7436587" y="3108173"/>
            <a:ext cx="4755412" cy="2879354"/>
          </a:xfrm>
          <a:prstGeom prst="rect">
            <a:avLst/>
          </a:prstGeom>
          <a:solidFill>
            <a:srgbClr val="D8D8D8"/>
          </a:solidFill>
          <a:ln>
            <a:noFill/>
          </a:ln>
        </p:spPr>
      </p:sp>
      <p:sp>
        <p:nvSpPr>
          <p:cNvPr id="133" name="Google Shape;133;p51"/>
          <p:cNvSpPr/>
          <p:nvPr/>
        </p:nvSpPr>
        <p:spPr>
          <a:xfrm>
            <a:off x="9978124" y="1618626"/>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Slide 5">
  <p:cSld name="1_Photo Slide 5">
    <p:spTree>
      <p:nvGrpSpPr>
        <p:cNvPr id="1" name="Shape 134"/>
        <p:cNvGrpSpPr/>
        <p:nvPr/>
      </p:nvGrpSpPr>
      <p:grpSpPr>
        <a:xfrm>
          <a:off x="0" y="0"/>
          <a:ext cx="0" cy="0"/>
          <a:chOff x="0" y="0"/>
          <a:chExt cx="0" cy="0"/>
        </a:xfrm>
      </p:grpSpPr>
      <p:sp>
        <p:nvSpPr>
          <p:cNvPr id="135" name="Google Shape;135;p52"/>
          <p:cNvSpPr>
            <a:spLocks noGrp="1"/>
          </p:cNvSpPr>
          <p:nvPr>
            <p:ph type="pic" idx="2"/>
          </p:nvPr>
        </p:nvSpPr>
        <p:spPr>
          <a:xfrm>
            <a:off x="0" y="0"/>
            <a:ext cx="12192000" cy="6858000"/>
          </a:xfrm>
          <a:prstGeom prst="rect">
            <a:avLst/>
          </a:prstGeom>
          <a:solidFill>
            <a:srgbClr val="D8D8D8"/>
          </a:solidFill>
          <a:ln>
            <a:noFill/>
          </a:ln>
        </p:spPr>
      </p:sp>
      <p:sp>
        <p:nvSpPr>
          <p:cNvPr id="136" name="Google Shape;136;p52"/>
          <p:cNvSpPr txBox="1">
            <a:spLocks noGrp="1"/>
          </p:cNvSpPr>
          <p:nvPr>
            <p:ph type="body" idx="1"/>
          </p:nvPr>
        </p:nvSpPr>
        <p:spPr>
          <a:xfrm>
            <a:off x="605260" y="401014"/>
            <a:ext cx="10644249" cy="47920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838202" y="365128"/>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11E3B"/>
              </a:buClr>
              <a:buSzPts val="3870"/>
              <a:buFont typeface="Calibri"/>
              <a:buNone/>
              <a:defRPr sz="3870" b="0" i="0" u="none" strike="noStrike" cap="none">
                <a:solidFill>
                  <a:srgbClr val="011E3B"/>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74344" algn="l" rtl="0">
              <a:lnSpc>
                <a:spcPct val="100000"/>
              </a:lnSpc>
              <a:spcBef>
                <a:spcPts val="3657"/>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1pPr>
            <a:lvl2pPr marL="914400" marR="0" lvl="1"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2pPr>
            <a:lvl3pPr marL="1371600" marR="0" lvl="2"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3pPr>
            <a:lvl4pPr marL="1828800" marR="0" lvl="3"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4pPr>
            <a:lvl5pPr marL="2286000" marR="0" lvl="4" indent="-474345"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2" name="Google Shape;12;p38"/>
          <p:cNvSpPr/>
          <p:nvPr/>
        </p:nvSpPr>
        <p:spPr>
          <a:xfrm>
            <a:off x="10741512" y="6455249"/>
            <a:ext cx="140185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000" b="0" i="0" u="none" strike="noStrike" cap="none">
                <a:solidFill>
                  <a:schemeClr val="dk1"/>
                </a:solidFill>
                <a:latin typeface="Calibri"/>
                <a:ea typeface="Calibri"/>
                <a:cs typeface="Calibri"/>
                <a:sym typeface="Calibri"/>
              </a:rPr>
              <a:t>dark sky eco tourism</a:t>
            </a:r>
            <a:endParaRPr/>
          </a:p>
        </p:txBody>
      </p:sp>
      <p:cxnSp>
        <p:nvCxnSpPr>
          <p:cNvPr id="13" name="Google Shape;13;p38"/>
          <p:cNvCxnSpPr/>
          <p:nvPr/>
        </p:nvCxnSpPr>
        <p:spPr>
          <a:xfrm rot="10800000">
            <a:off x="11969230" y="6419863"/>
            <a:ext cx="0" cy="281607"/>
          </a:xfrm>
          <a:prstGeom prst="straightConnector1">
            <a:avLst/>
          </a:prstGeom>
          <a:noFill/>
          <a:ln w="9525" cap="flat" cmpd="sng">
            <a:solidFill>
              <a:srgbClr val="1A6534"/>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2" r:id="rId9"/>
    <p:sldLayoutId id="2147483663" r:id="rId10"/>
    <p:sldLayoutId id="2147483665" r:id="rId11"/>
    <p:sldLayoutId id="2147483666" r:id="rId12"/>
    <p:sldLayoutId id="214748366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sa/4.0/?ref=chooser-v1" TargetMode="External"/><Relationship Id="rId5" Type="http://schemas.openxmlformats.org/officeDocument/2006/relationships/hyperlink" Target="http://www.darkskytourism.eu/"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lay.google.com/store/apps/details?id=com.pa.lightpollutionmap&amp;hl=en&amp;gl=US" TargetMode="External"/><Relationship Id="rId7"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astrobackyard.com/the-bortle-scale/" TargetMode="External"/><Relationship Id="rId5" Type="http://schemas.openxmlformats.org/officeDocument/2006/relationships/hyperlink" Target="https://lossofthenight.blogspot.com/" TargetMode="External"/><Relationship Id="rId4" Type="http://schemas.openxmlformats.org/officeDocument/2006/relationships/hyperlink" Target="https://www.darkskymeter.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mylearning.nps.gov/library-resources/tildens-six-principles-ac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notesSlide" Target="../notesSlides/notesSlide20.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grAOh38clHI" TargetMode="External"/><Relationship Id="rId6" Type="http://schemas.openxmlformats.org/officeDocument/2006/relationships/hyperlink" Target="https://www.youtube.com/watch?v=grAOh38clHI" TargetMode="External"/><Relationship Id="rId5" Type="http://schemas.openxmlformats.org/officeDocument/2006/relationships/hyperlink" Target="https://www.space.com/ursa-major-constellation-great-bear" TargetMode="External"/><Relationship Id="rId4" Type="http://schemas.openxmlformats.org/officeDocument/2006/relationships/image" Target="../media/image18.png"/><Relationship Id="rId9" Type="http://schemas.openxmlformats.org/officeDocument/2006/relationships/image" Target="../media/image19.emf"/></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ublicdomainpictures.net/en/view-image.php?image=255783&amp;picture=owl-portrait" TargetMode="External"/><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cienceabc.com/innovation/what-is-a-newtonian-telescope.html" TargetMode="External"/><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lovelifebefit.com/best-womens-warm-winter-coats/" TargetMode="External"/><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vakinn.is/static/files/pdf/hjalpargogn-fyrir-oryggisaetlun/safety-plan-for-tourism-31-mai-2019.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hyperlink" Target="https://www.vakinn.is/static/files/pdf/hjalpargogn-fyrir-oryggisaetlun/safety-plan-for-tourism-31-mai-2019.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42.jpeg"/><Relationship Id="rId4" Type="http://schemas.openxmlformats.org/officeDocument/2006/relationships/hyperlink" Target="http://www.darkskytourism.e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darksky.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n.fundacionstarlight.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
          <p:cNvSpPr txBox="1">
            <a:spLocks noGrp="1"/>
          </p:cNvSpPr>
          <p:nvPr>
            <p:ph type="body" idx="1"/>
          </p:nvPr>
        </p:nvSpPr>
        <p:spPr>
          <a:xfrm>
            <a:off x="6526875" y="1931396"/>
            <a:ext cx="5227970" cy="2336660"/>
          </a:xfrm>
          <a:prstGeom prst="rect">
            <a:avLst/>
          </a:prstGeom>
          <a:noFill/>
          <a:ln>
            <a:noFill/>
          </a:ln>
        </p:spPr>
        <p:txBody>
          <a:bodyPr spcFirstLastPara="1" wrap="square" lIns="91425" tIns="45700" rIns="91425" bIns="45700" anchor="t" anchorCtr="0">
            <a:noAutofit/>
          </a:bodyPr>
          <a:lstStyle/>
          <a:p>
            <a:pPr marL="0" lvl="0" indent="0" algn="l" rtl="0">
              <a:lnSpc>
                <a:spcPct val="98850"/>
              </a:lnSpc>
              <a:spcBef>
                <a:spcPts val="0"/>
              </a:spcBef>
              <a:spcAft>
                <a:spcPts val="0"/>
              </a:spcAft>
              <a:buClr>
                <a:srgbClr val="305C6F"/>
              </a:buClr>
              <a:buSzPts val="4000"/>
              <a:buNone/>
            </a:pPr>
            <a:r>
              <a:rPr lang="is-IS" b="1" dirty="0"/>
              <a:t>DARK SKY ECOTOURISM</a:t>
            </a:r>
            <a:endParaRPr dirty="0"/>
          </a:p>
          <a:p>
            <a:pPr marL="0" lvl="0" indent="0" algn="l" rtl="0">
              <a:lnSpc>
                <a:spcPct val="98850"/>
              </a:lnSpc>
              <a:spcBef>
                <a:spcPts val="0"/>
              </a:spcBef>
              <a:spcAft>
                <a:spcPts val="0"/>
              </a:spcAft>
              <a:buClr>
                <a:srgbClr val="305C6F"/>
              </a:buClr>
              <a:buSzPts val="4000"/>
              <a:buNone/>
            </a:pPr>
            <a:r>
              <a:rPr lang="is-IS" b="1" dirty="0"/>
              <a:t> </a:t>
            </a:r>
            <a:endParaRPr dirty="0"/>
          </a:p>
          <a:p>
            <a:pPr marL="0" lvl="0" indent="0" algn="l" rtl="0">
              <a:lnSpc>
                <a:spcPct val="98850"/>
              </a:lnSpc>
              <a:spcBef>
                <a:spcPts val="0"/>
              </a:spcBef>
              <a:spcAft>
                <a:spcPts val="0"/>
              </a:spcAft>
              <a:buClr>
                <a:srgbClr val="305C6F"/>
              </a:buClr>
              <a:buSzPts val="4000"/>
              <a:buNone/>
            </a:pPr>
            <a:r>
              <a:rPr lang="is-IS" dirty="0"/>
              <a:t>MODULE 2</a:t>
            </a:r>
            <a:endParaRPr b="1" dirty="0"/>
          </a:p>
        </p:txBody>
      </p:sp>
      <p:sp>
        <p:nvSpPr>
          <p:cNvPr id="145" name="Google Shape;145;p1"/>
          <p:cNvSpPr txBox="1">
            <a:spLocks noGrp="1"/>
          </p:cNvSpPr>
          <p:nvPr>
            <p:ph type="body" idx="3"/>
          </p:nvPr>
        </p:nvSpPr>
        <p:spPr>
          <a:xfrm>
            <a:off x="6526875" y="4235111"/>
            <a:ext cx="4979410" cy="68209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is-IS" sz="4000" dirty="0"/>
              <a:t>Setting the Scene</a:t>
            </a:r>
            <a:endParaRPr dirty="0"/>
          </a:p>
          <a:p>
            <a:pPr marL="0" lvl="0" indent="0" algn="l" rtl="0">
              <a:lnSpc>
                <a:spcPct val="100000"/>
              </a:lnSpc>
              <a:spcBef>
                <a:spcPts val="0"/>
              </a:spcBef>
              <a:spcAft>
                <a:spcPts val="0"/>
              </a:spcAft>
              <a:buClr>
                <a:schemeClr val="dk1"/>
              </a:buClr>
              <a:buSzPts val="2200"/>
              <a:buNone/>
            </a:pPr>
            <a:endParaRPr dirty="0"/>
          </a:p>
        </p:txBody>
      </p:sp>
      <p:sp>
        <p:nvSpPr>
          <p:cNvPr id="147" name="Google Shape;147;p1"/>
          <p:cNvSpPr txBox="1">
            <a:spLocks noGrp="1"/>
          </p:cNvSpPr>
          <p:nvPr>
            <p:ph type="sldNum" idx="12"/>
          </p:nvPr>
        </p:nvSpPr>
        <p:spPr>
          <a:xfrm>
            <a:off x="11615738" y="11444288"/>
            <a:ext cx="576262" cy="430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is-IS" sz="1283">
                <a:solidFill>
                  <a:schemeClr val="dk1"/>
                </a:solidFill>
                <a:latin typeface="Century Schoolbook"/>
                <a:ea typeface="Century Schoolbook"/>
                <a:cs typeface="Century Schoolbook"/>
                <a:sym typeface="Century Schoolbook"/>
              </a:rPr>
              <a:t>1</a:t>
            </a:fld>
            <a:endParaRPr sz="1283">
              <a:solidFill>
                <a:schemeClr val="dk1"/>
              </a:solidFill>
              <a:latin typeface="Century Schoolbook"/>
              <a:ea typeface="Century Schoolbook"/>
              <a:cs typeface="Century Schoolbook"/>
              <a:sym typeface="Century Schoolbook"/>
            </a:endParaRPr>
          </a:p>
        </p:txBody>
      </p:sp>
      <p:pic>
        <p:nvPicPr>
          <p:cNvPr id="148" name="Google Shape;148;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66"/>
          <a:stretch/>
        </p:blipFill>
        <p:spPr>
          <a:xfrm>
            <a:off x="19050" y="720090"/>
            <a:ext cx="6210300" cy="5196523"/>
          </a:xfrm>
          <a:prstGeom prst="rect">
            <a:avLst/>
          </a:prstGeom>
          <a:solidFill>
            <a:srgbClr val="D8D8D8"/>
          </a:solidFill>
          <a:ln>
            <a:noFill/>
          </a:ln>
        </p:spPr>
      </p:pic>
      <p:grpSp>
        <p:nvGrpSpPr>
          <p:cNvPr id="149" name="Google Shape;149;p1"/>
          <p:cNvGrpSpPr/>
          <p:nvPr/>
        </p:nvGrpSpPr>
        <p:grpSpPr>
          <a:xfrm>
            <a:off x="905187" y="1139469"/>
            <a:ext cx="3814872" cy="2178882"/>
            <a:chOff x="2250433" y="971556"/>
            <a:chExt cx="7691134" cy="4392826"/>
          </a:xfrm>
        </p:grpSpPr>
        <p:grpSp>
          <p:nvGrpSpPr>
            <p:cNvPr id="150" name="Google Shape;150;p1"/>
            <p:cNvGrpSpPr/>
            <p:nvPr/>
          </p:nvGrpSpPr>
          <p:grpSpPr>
            <a:xfrm>
              <a:off x="6073375" y="3690031"/>
              <a:ext cx="3868192" cy="1506093"/>
              <a:chOff x="6125134" y="3672778"/>
              <a:chExt cx="3868192" cy="1506093"/>
            </a:xfrm>
          </p:grpSpPr>
          <p:grpSp>
            <p:nvGrpSpPr>
              <p:cNvPr id="151" name="Google Shape;151;p1"/>
              <p:cNvGrpSpPr/>
              <p:nvPr/>
            </p:nvGrpSpPr>
            <p:grpSpPr>
              <a:xfrm>
                <a:off x="7077625" y="3672778"/>
                <a:ext cx="2915701" cy="865379"/>
                <a:chOff x="7077625" y="3672778"/>
                <a:chExt cx="2915701" cy="865379"/>
              </a:xfrm>
            </p:grpSpPr>
            <p:sp>
              <p:nvSpPr>
                <p:cNvPr id="152" name="Google Shape;152;p1"/>
                <p:cNvSpPr/>
                <p:nvPr/>
              </p:nvSpPr>
              <p:spPr>
                <a:xfrm>
                  <a:off x="7077625" y="3672778"/>
                  <a:ext cx="328588" cy="711441"/>
                </a:xfrm>
                <a:custGeom>
                  <a:avLst/>
                  <a:gdLst/>
                  <a:ahLst/>
                  <a:cxnLst/>
                  <a:rect l="l" t="t" r="r" b="b"/>
                  <a:pathLst>
                    <a:path w="328588" h="711441" extrusionOk="0">
                      <a:moveTo>
                        <a:pt x="328589" y="0"/>
                      </a:moveTo>
                      <a:lnTo>
                        <a:pt x="328589" y="698960"/>
                      </a:lnTo>
                      <a:lnTo>
                        <a:pt x="212127" y="698960"/>
                      </a:lnTo>
                      <a:lnTo>
                        <a:pt x="212127" y="678158"/>
                      </a:lnTo>
                      <a:cubicBezTo>
                        <a:pt x="191330" y="698960"/>
                        <a:pt x="162215" y="711442"/>
                        <a:pt x="124780" y="711442"/>
                      </a:cubicBezTo>
                      <a:cubicBezTo>
                        <a:pt x="62390" y="711442"/>
                        <a:pt x="0" y="678158"/>
                        <a:pt x="0" y="549183"/>
                      </a:cubicBezTo>
                      <a:lnTo>
                        <a:pt x="0" y="336999"/>
                      </a:lnTo>
                      <a:cubicBezTo>
                        <a:pt x="0" y="203864"/>
                        <a:pt x="62390" y="174740"/>
                        <a:pt x="124780" y="174740"/>
                      </a:cubicBezTo>
                      <a:cubicBezTo>
                        <a:pt x="162215" y="174740"/>
                        <a:pt x="191330" y="187222"/>
                        <a:pt x="212127" y="208024"/>
                      </a:cubicBezTo>
                      <a:lnTo>
                        <a:pt x="212127" y="0"/>
                      </a:lnTo>
                      <a:lnTo>
                        <a:pt x="328589" y="0"/>
                      </a:lnTo>
                      <a:close/>
                      <a:moveTo>
                        <a:pt x="212127" y="545023"/>
                      </a:moveTo>
                      <a:lnTo>
                        <a:pt x="212127" y="336999"/>
                      </a:lnTo>
                      <a:cubicBezTo>
                        <a:pt x="212127" y="307876"/>
                        <a:pt x="195490" y="291234"/>
                        <a:pt x="166374" y="291234"/>
                      </a:cubicBezTo>
                      <a:cubicBezTo>
                        <a:pt x="137259" y="291234"/>
                        <a:pt x="120621" y="307876"/>
                        <a:pt x="120621" y="336999"/>
                      </a:cubicBezTo>
                      <a:lnTo>
                        <a:pt x="120621" y="545023"/>
                      </a:lnTo>
                      <a:cubicBezTo>
                        <a:pt x="120621" y="574146"/>
                        <a:pt x="137259" y="590788"/>
                        <a:pt x="166374" y="590788"/>
                      </a:cubicBezTo>
                      <a:cubicBezTo>
                        <a:pt x="195490" y="590788"/>
                        <a:pt x="212127" y="574146"/>
                        <a:pt x="212127" y="54502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53" name="Google Shape;153;p1"/>
                <p:cNvSpPr/>
                <p:nvPr/>
              </p:nvSpPr>
              <p:spPr>
                <a:xfrm>
                  <a:off x="7485241" y="3851494"/>
                  <a:ext cx="336907" cy="532725"/>
                </a:xfrm>
                <a:custGeom>
                  <a:avLst/>
                  <a:gdLst/>
                  <a:ahLst/>
                  <a:cxnLst/>
                  <a:rect l="l" t="t" r="r" b="b"/>
                  <a:pathLst>
                    <a:path w="336907" h="532725" extrusionOk="0">
                      <a:moveTo>
                        <a:pt x="336907" y="166604"/>
                      </a:moveTo>
                      <a:lnTo>
                        <a:pt x="336907" y="520244"/>
                      </a:lnTo>
                      <a:lnTo>
                        <a:pt x="220446" y="520244"/>
                      </a:lnTo>
                      <a:lnTo>
                        <a:pt x="220446" y="495281"/>
                      </a:lnTo>
                      <a:cubicBezTo>
                        <a:pt x="199649" y="520244"/>
                        <a:pt x="166374" y="532726"/>
                        <a:pt x="128940" y="532726"/>
                      </a:cubicBezTo>
                      <a:cubicBezTo>
                        <a:pt x="45753" y="532726"/>
                        <a:pt x="0" y="474479"/>
                        <a:pt x="0" y="395430"/>
                      </a:cubicBezTo>
                      <a:cubicBezTo>
                        <a:pt x="0" y="324702"/>
                        <a:pt x="33275" y="287258"/>
                        <a:pt x="74868" y="266455"/>
                      </a:cubicBezTo>
                      <a:cubicBezTo>
                        <a:pt x="137259" y="229011"/>
                        <a:pt x="216286" y="224850"/>
                        <a:pt x="216286" y="170764"/>
                      </a:cubicBezTo>
                      <a:lnTo>
                        <a:pt x="216286" y="158283"/>
                      </a:lnTo>
                      <a:cubicBezTo>
                        <a:pt x="216286" y="129160"/>
                        <a:pt x="199649" y="112518"/>
                        <a:pt x="170533" y="112518"/>
                      </a:cubicBezTo>
                      <a:cubicBezTo>
                        <a:pt x="141418" y="112518"/>
                        <a:pt x="124780" y="129160"/>
                        <a:pt x="124780" y="158283"/>
                      </a:cubicBezTo>
                      <a:lnTo>
                        <a:pt x="124780" y="187406"/>
                      </a:lnTo>
                      <a:lnTo>
                        <a:pt x="12478" y="187406"/>
                      </a:lnTo>
                      <a:lnTo>
                        <a:pt x="12478" y="170764"/>
                      </a:lnTo>
                      <a:cubicBezTo>
                        <a:pt x="12478" y="66752"/>
                        <a:pt x="74868" y="184"/>
                        <a:pt x="174692" y="184"/>
                      </a:cubicBezTo>
                      <a:cubicBezTo>
                        <a:pt x="274517" y="-3976"/>
                        <a:pt x="336907" y="62592"/>
                        <a:pt x="336907" y="166604"/>
                      </a:cubicBezTo>
                      <a:close/>
                      <a:moveTo>
                        <a:pt x="220446" y="370467"/>
                      </a:moveTo>
                      <a:lnTo>
                        <a:pt x="220446" y="299739"/>
                      </a:lnTo>
                      <a:cubicBezTo>
                        <a:pt x="203808" y="316381"/>
                        <a:pt x="174692" y="320541"/>
                        <a:pt x="153896" y="333023"/>
                      </a:cubicBezTo>
                      <a:cubicBezTo>
                        <a:pt x="133099" y="341344"/>
                        <a:pt x="116462" y="353825"/>
                        <a:pt x="116462" y="378788"/>
                      </a:cubicBezTo>
                      <a:cubicBezTo>
                        <a:pt x="116462" y="403751"/>
                        <a:pt x="133099" y="424553"/>
                        <a:pt x="166374" y="424553"/>
                      </a:cubicBezTo>
                      <a:cubicBezTo>
                        <a:pt x="195489" y="424553"/>
                        <a:pt x="220446" y="412072"/>
                        <a:pt x="220446" y="37046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54" name="Google Shape;154;p1"/>
                <p:cNvSpPr/>
                <p:nvPr/>
              </p:nvSpPr>
              <p:spPr>
                <a:xfrm>
                  <a:off x="7926132" y="3851679"/>
                  <a:ext cx="224604" cy="520059"/>
                </a:xfrm>
                <a:custGeom>
                  <a:avLst/>
                  <a:gdLst/>
                  <a:ahLst/>
                  <a:cxnLst/>
                  <a:rect l="l" t="t" r="r" b="b"/>
                  <a:pathLst>
                    <a:path w="224604" h="520059" extrusionOk="0">
                      <a:moveTo>
                        <a:pt x="224604" y="0"/>
                      </a:moveTo>
                      <a:lnTo>
                        <a:pt x="224604" y="116494"/>
                      </a:lnTo>
                      <a:lnTo>
                        <a:pt x="162214" y="116494"/>
                      </a:lnTo>
                      <a:cubicBezTo>
                        <a:pt x="133099" y="116494"/>
                        <a:pt x="116462" y="128975"/>
                        <a:pt x="116462" y="158098"/>
                      </a:cubicBezTo>
                      <a:lnTo>
                        <a:pt x="116462" y="520060"/>
                      </a:lnTo>
                      <a:lnTo>
                        <a:pt x="0" y="520060"/>
                      </a:lnTo>
                      <a:lnTo>
                        <a:pt x="0" y="4161"/>
                      </a:lnTo>
                      <a:lnTo>
                        <a:pt x="116462" y="4161"/>
                      </a:lnTo>
                      <a:lnTo>
                        <a:pt x="116462" y="33284"/>
                      </a:lnTo>
                      <a:cubicBezTo>
                        <a:pt x="137259" y="12482"/>
                        <a:pt x="166374" y="0"/>
                        <a:pt x="203808" y="0"/>
                      </a:cubicBezTo>
                      <a:lnTo>
                        <a:pt x="224604"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55" name="Google Shape;155;p1"/>
                <p:cNvSpPr/>
                <p:nvPr/>
              </p:nvSpPr>
              <p:spPr>
                <a:xfrm>
                  <a:off x="8204808" y="3672778"/>
                  <a:ext cx="366022" cy="698960"/>
                </a:xfrm>
                <a:custGeom>
                  <a:avLst/>
                  <a:gdLst/>
                  <a:ahLst/>
                  <a:cxnLst/>
                  <a:rect l="l" t="t" r="r" b="b"/>
                  <a:pathLst>
                    <a:path w="366022" h="698960" extrusionOk="0">
                      <a:moveTo>
                        <a:pt x="366023" y="698960"/>
                      </a:moveTo>
                      <a:lnTo>
                        <a:pt x="245401" y="698960"/>
                      </a:lnTo>
                      <a:lnTo>
                        <a:pt x="153896" y="449332"/>
                      </a:lnTo>
                      <a:lnTo>
                        <a:pt x="120621" y="495097"/>
                      </a:lnTo>
                      <a:lnTo>
                        <a:pt x="120621" y="698960"/>
                      </a:lnTo>
                      <a:lnTo>
                        <a:pt x="0" y="698960"/>
                      </a:lnTo>
                      <a:lnTo>
                        <a:pt x="0" y="0"/>
                      </a:lnTo>
                      <a:lnTo>
                        <a:pt x="116462" y="0"/>
                      </a:lnTo>
                      <a:lnTo>
                        <a:pt x="116462" y="324517"/>
                      </a:lnTo>
                      <a:lnTo>
                        <a:pt x="216286" y="187222"/>
                      </a:lnTo>
                      <a:lnTo>
                        <a:pt x="336907" y="187222"/>
                      </a:lnTo>
                      <a:lnTo>
                        <a:pt x="224604" y="341159"/>
                      </a:lnTo>
                      <a:lnTo>
                        <a:pt x="366023" y="6989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56" name="Google Shape;156;p1"/>
                <p:cNvSpPr/>
                <p:nvPr/>
              </p:nvSpPr>
              <p:spPr>
                <a:xfrm>
                  <a:off x="8824550" y="3847518"/>
                  <a:ext cx="324429" cy="532715"/>
                </a:xfrm>
                <a:custGeom>
                  <a:avLst/>
                  <a:gdLst/>
                  <a:ahLst/>
                  <a:cxnLst/>
                  <a:rect l="l" t="t" r="r" b="b"/>
                  <a:pathLst>
                    <a:path w="324429" h="532715" extrusionOk="0">
                      <a:moveTo>
                        <a:pt x="0" y="361962"/>
                      </a:moveTo>
                      <a:lnTo>
                        <a:pt x="0" y="353641"/>
                      </a:lnTo>
                      <a:lnTo>
                        <a:pt x="116462" y="353641"/>
                      </a:lnTo>
                      <a:lnTo>
                        <a:pt x="116462" y="370283"/>
                      </a:lnTo>
                      <a:cubicBezTo>
                        <a:pt x="116462" y="399406"/>
                        <a:pt x="133100" y="416048"/>
                        <a:pt x="162215" y="416048"/>
                      </a:cubicBezTo>
                      <a:cubicBezTo>
                        <a:pt x="191330" y="416048"/>
                        <a:pt x="207967" y="395246"/>
                        <a:pt x="207967" y="370283"/>
                      </a:cubicBezTo>
                      <a:cubicBezTo>
                        <a:pt x="207967" y="341159"/>
                        <a:pt x="191330" y="320357"/>
                        <a:pt x="162215" y="320357"/>
                      </a:cubicBezTo>
                      <a:cubicBezTo>
                        <a:pt x="62390" y="320357"/>
                        <a:pt x="0" y="257950"/>
                        <a:pt x="0" y="162259"/>
                      </a:cubicBezTo>
                      <a:cubicBezTo>
                        <a:pt x="0" y="66568"/>
                        <a:pt x="62390" y="0"/>
                        <a:pt x="162215" y="0"/>
                      </a:cubicBezTo>
                      <a:cubicBezTo>
                        <a:pt x="262039" y="0"/>
                        <a:pt x="324429" y="70728"/>
                        <a:pt x="324429" y="170580"/>
                      </a:cubicBezTo>
                      <a:lnTo>
                        <a:pt x="324429" y="178901"/>
                      </a:lnTo>
                      <a:lnTo>
                        <a:pt x="207967" y="178901"/>
                      </a:lnTo>
                      <a:lnTo>
                        <a:pt x="207967" y="162259"/>
                      </a:lnTo>
                      <a:cubicBezTo>
                        <a:pt x="207967" y="133136"/>
                        <a:pt x="191330" y="116494"/>
                        <a:pt x="162215" y="116494"/>
                      </a:cubicBezTo>
                      <a:cubicBezTo>
                        <a:pt x="133100" y="116494"/>
                        <a:pt x="116462" y="137296"/>
                        <a:pt x="116462" y="162259"/>
                      </a:cubicBezTo>
                      <a:cubicBezTo>
                        <a:pt x="116462" y="191382"/>
                        <a:pt x="133100" y="212184"/>
                        <a:pt x="162215" y="212184"/>
                      </a:cubicBezTo>
                      <a:cubicBezTo>
                        <a:pt x="262039" y="212184"/>
                        <a:pt x="324429" y="274592"/>
                        <a:pt x="324429" y="370283"/>
                      </a:cubicBezTo>
                      <a:cubicBezTo>
                        <a:pt x="324429" y="465974"/>
                        <a:pt x="262039" y="532541"/>
                        <a:pt x="162215" y="532541"/>
                      </a:cubicBezTo>
                      <a:cubicBezTo>
                        <a:pt x="62390" y="536702"/>
                        <a:pt x="0" y="465974"/>
                        <a:pt x="0" y="3619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57" name="Google Shape;157;p1"/>
                <p:cNvSpPr/>
                <p:nvPr/>
              </p:nvSpPr>
              <p:spPr>
                <a:xfrm>
                  <a:off x="9240485" y="3672778"/>
                  <a:ext cx="361863" cy="698960"/>
                </a:xfrm>
                <a:custGeom>
                  <a:avLst/>
                  <a:gdLst/>
                  <a:ahLst/>
                  <a:cxnLst/>
                  <a:rect l="l" t="t" r="r" b="b"/>
                  <a:pathLst>
                    <a:path w="361863" h="698960" extrusionOk="0">
                      <a:moveTo>
                        <a:pt x="361864" y="698960"/>
                      </a:moveTo>
                      <a:lnTo>
                        <a:pt x="241242" y="698960"/>
                      </a:lnTo>
                      <a:lnTo>
                        <a:pt x="149737" y="449332"/>
                      </a:lnTo>
                      <a:lnTo>
                        <a:pt x="116462" y="495097"/>
                      </a:lnTo>
                      <a:lnTo>
                        <a:pt x="116462" y="698960"/>
                      </a:lnTo>
                      <a:lnTo>
                        <a:pt x="0" y="698960"/>
                      </a:lnTo>
                      <a:lnTo>
                        <a:pt x="0" y="0"/>
                      </a:lnTo>
                      <a:lnTo>
                        <a:pt x="116462" y="0"/>
                      </a:lnTo>
                      <a:lnTo>
                        <a:pt x="116462" y="324517"/>
                      </a:lnTo>
                      <a:lnTo>
                        <a:pt x="216287" y="187222"/>
                      </a:lnTo>
                      <a:lnTo>
                        <a:pt x="336907" y="187222"/>
                      </a:lnTo>
                      <a:lnTo>
                        <a:pt x="224605" y="341159"/>
                      </a:lnTo>
                      <a:lnTo>
                        <a:pt x="361864" y="6989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58" name="Google Shape;158;p1"/>
                <p:cNvSpPr/>
                <p:nvPr/>
              </p:nvSpPr>
              <p:spPr>
                <a:xfrm>
                  <a:off x="9598189" y="3855839"/>
                  <a:ext cx="395137" cy="682318"/>
                </a:xfrm>
                <a:custGeom>
                  <a:avLst/>
                  <a:gdLst/>
                  <a:ahLst/>
                  <a:cxnLst/>
                  <a:rect l="l" t="t" r="r" b="b"/>
                  <a:pathLst>
                    <a:path w="395137" h="682318" extrusionOk="0">
                      <a:moveTo>
                        <a:pt x="395138" y="0"/>
                      </a:moveTo>
                      <a:lnTo>
                        <a:pt x="212127" y="682318"/>
                      </a:lnTo>
                      <a:lnTo>
                        <a:pt x="95665" y="682318"/>
                      </a:lnTo>
                      <a:lnTo>
                        <a:pt x="141418" y="515899"/>
                      </a:lnTo>
                      <a:lnTo>
                        <a:pt x="0" y="4160"/>
                      </a:lnTo>
                      <a:lnTo>
                        <a:pt x="124780" y="4160"/>
                      </a:lnTo>
                      <a:lnTo>
                        <a:pt x="199649" y="316196"/>
                      </a:lnTo>
                      <a:lnTo>
                        <a:pt x="270358" y="4160"/>
                      </a:lnTo>
                      <a:lnTo>
                        <a:pt x="395138" y="41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grpSp>
          <p:grpSp>
            <p:nvGrpSpPr>
              <p:cNvPr id="159" name="Google Shape;159;p1"/>
              <p:cNvGrpSpPr/>
              <p:nvPr/>
            </p:nvGrpSpPr>
            <p:grpSpPr>
              <a:xfrm>
                <a:off x="6125134" y="4496553"/>
                <a:ext cx="3839077" cy="682318"/>
                <a:chOff x="6125134" y="4496553"/>
                <a:chExt cx="3839077" cy="682318"/>
              </a:xfrm>
            </p:grpSpPr>
            <p:sp>
              <p:nvSpPr>
                <p:cNvPr id="160" name="Google Shape;160;p1"/>
                <p:cNvSpPr/>
                <p:nvPr/>
              </p:nvSpPr>
              <p:spPr>
                <a:xfrm>
                  <a:off x="6125134" y="4646330"/>
                  <a:ext cx="320269" cy="532541"/>
                </a:xfrm>
                <a:custGeom>
                  <a:avLst/>
                  <a:gdLst/>
                  <a:ahLst/>
                  <a:cxnLst/>
                  <a:rect l="l" t="t" r="r" b="b"/>
                  <a:pathLst>
                    <a:path w="320269" h="532541" extrusionOk="0">
                      <a:moveTo>
                        <a:pt x="74868" y="278752"/>
                      </a:moveTo>
                      <a:lnTo>
                        <a:pt x="74868" y="370282"/>
                      </a:lnTo>
                      <a:cubicBezTo>
                        <a:pt x="74868" y="424369"/>
                        <a:pt x="108143" y="457653"/>
                        <a:pt x="162214" y="457653"/>
                      </a:cubicBezTo>
                      <a:cubicBezTo>
                        <a:pt x="216286" y="457653"/>
                        <a:pt x="245401" y="420208"/>
                        <a:pt x="245401" y="370282"/>
                      </a:cubicBezTo>
                      <a:lnTo>
                        <a:pt x="245401" y="357801"/>
                      </a:lnTo>
                      <a:lnTo>
                        <a:pt x="320270" y="357801"/>
                      </a:lnTo>
                      <a:lnTo>
                        <a:pt x="320270" y="366122"/>
                      </a:ln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278752"/>
                      </a:lnTo>
                      <a:lnTo>
                        <a:pt x="74868" y="278752"/>
                      </a:lnTo>
                      <a:close/>
                      <a:moveTo>
                        <a:pt x="74868" y="162258"/>
                      </a:moveTo>
                      <a:lnTo>
                        <a:pt x="74868" y="208024"/>
                      </a:lnTo>
                      <a:lnTo>
                        <a:pt x="245401" y="208024"/>
                      </a:lnTo>
                      <a:lnTo>
                        <a:pt x="245401" y="162258"/>
                      </a:lnTo>
                      <a:cubicBezTo>
                        <a:pt x="245401" y="108172"/>
                        <a:pt x="212127" y="74888"/>
                        <a:pt x="162214" y="74888"/>
                      </a:cubicBezTo>
                      <a:cubicBezTo>
                        <a:pt x="108143" y="74888"/>
                        <a:pt x="74868" y="112333"/>
                        <a:pt x="74868" y="1622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61" name="Google Shape;161;p1"/>
                <p:cNvSpPr/>
                <p:nvPr/>
              </p:nvSpPr>
              <p:spPr>
                <a:xfrm>
                  <a:off x="6541069" y="4646330"/>
                  <a:ext cx="320269" cy="532541"/>
                </a:xfrm>
                <a:custGeom>
                  <a:avLst/>
                  <a:gdLst/>
                  <a:ahLst/>
                  <a:cxnLst/>
                  <a:rect l="l" t="t" r="r" b="b"/>
                  <a:pathLst>
                    <a:path w="320269" h="532541" extrusionOk="0">
                      <a:moveTo>
                        <a:pt x="320270" y="366122"/>
                      </a:move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174740"/>
                      </a:lnTo>
                      <a:lnTo>
                        <a:pt x="245401" y="174740"/>
                      </a:lnTo>
                      <a:lnTo>
                        <a:pt x="245401" y="162258"/>
                      </a:lnTo>
                      <a:cubicBezTo>
                        <a:pt x="245401" y="108172"/>
                        <a:pt x="212127" y="74888"/>
                        <a:pt x="162214" y="74888"/>
                      </a:cubicBezTo>
                      <a:cubicBezTo>
                        <a:pt x="108143" y="74888"/>
                        <a:pt x="74868" y="112333"/>
                        <a:pt x="74868" y="162258"/>
                      </a:cubicBezTo>
                      <a:lnTo>
                        <a:pt x="74868" y="366122"/>
                      </a:lnTo>
                      <a:cubicBezTo>
                        <a:pt x="74868" y="420208"/>
                        <a:pt x="108143" y="453492"/>
                        <a:pt x="162214" y="453492"/>
                      </a:cubicBezTo>
                      <a:cubicBezTo>
                        <a:pt x="216286" y="453492"/>
                        <a:pt x="245401" y="416048"/>
                        <a:pt x="245401" y="366122"/>
                      </a:cubicBezTo>
                      <a:lnTo>
                        <a:pt x="245401" y="353641"/>
                      </a:lnTo>
                      <a:lnTo>
                        <a:pt x="320270" y="353641"/>
                      </a:lnTo>
                      <a:lnTo>
                        <a:pt x="320270" y="36612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62" name="Google Shape;162;p1"/>
                <p:cNvSpPr/>
                <p:nvPr/>
              </p:nvSpPr>
              <p:spPr>
                <a:xfrm>
                  <a:off x="6944526" y="4646330"/>
                  <a:ext cx="320269" cy="532541"/>
                </a:xfrm>
                <a:custGeom>
                  <a:avLst/>
                  <a:gdLst/>
                  <a:ahLst/>
                  <a:cxnLst/>
                  <a:rect l="l" t="t" r="r" b="b"/>
                  <a:pathLst>
                    <a:path w="320269" h="532541" extrusionOk="0">
                      <a:moveTo>
                        <a:pt x="0" y="366122"/>
                      </a:moveTo>
                      <a:lnTo>
                        <a:pt x="0" y="166419"/>
                      </a:lnTo>
                      <a:cubicBezTo>
                        <a:pt x="0" y="66568"/>
                        <a:pt x="66550" y="0"/>
                        <a:pt x="162215" y="0"/>
                      </a:cubicBezTo>
                      <a:cubicBezTo>
                        <a:pt x="257879" y="0"/>
                        <a:pt x="320270" y="66568"/>
                        <a:pt x="320270" y="166419"/>
                      </a:cubicBezTo>
                      <a:lnTo>
                        <a:pt x="320270" y="366122"/>
                      </a:lnTo>
                      <a:cubicBezTo>
                        <a:pt x="320270" y="465974"/>
                        <a:pt x="257879" y="532541"/>
                        <a:pt x="162215" y="532541"/>
                      </a:cubicBezTo>
                      <a:cubicBezTo>
                        <a:pt x="66550" y="532541"/>
                        <a:pt x="0" y="465974"/>
                        <a:pt x="0" y="366122"/>
                      </a:cubicBezTo>
                      <a:close/>
                      <a:moveTo>
                        <a:pt x="245402" y="370282"/>
                      </a:moveTo>
                      <a:lnTo>
                        <a:pt x="245402" y="166419"/>
                      </a:lnTo>
                      <a:cubicBezTo>
                        <a:pt x="245402" y="112333"/>
                        <a:pt x="212127" y="79049"/>
                        <a:pt x="162215" y="79049"/>
                      </a:cubicBezTo>
                      <a:cubicBezTo>
                        <a:pt x="108143" y="79049"/>
                        <a:pt x="74868" y="116493"/>
                        <a:pt x="74868" y="166419"/>
                      </a:cubicBezTo>
                      <a:lnTo>
                        <a:pt x="74868" y="370282"/>
                      </a:lnTo>
                      <a:cubicBezTo>
                        <a:pt x="74868" y="424369"/>
                        <a:pt x="108143" y="457653"/>
                        <a:pt x="162215" y="457653"/>
                      </a:cubicBezTo>
                      <a:cubicBezTo>
                        <a:pt x="216286" y="457653"/>
                        <a:pt x="245402" y="420208"/>
                        <a:pt x="245402" y="3702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63" name="Google Shape;163;p1"/>
                <p:cNvSpPr/>
                <p:nvPr/>
              </p:nvSpPr>
              <p:spPr>
                <a:xfrm>
                  <a:off x="7318867" y="4533997"/>
                  <a:ext cx="291154" cy="636553"/>
                </a:xfrm>
                <a:custGeom>
                  <a:avLst/>
                  <a:gdLst/>
                  <a:ahLst/>
                  <a:cxnLst/>
                  <a:rect l="l" t="t" r="r" b="b"/>
                  <a:pathLst>
                    <a:path w="291154" h="636553" extrusionOk="0">
                      <a:moveTo>
                        <a:pt x="91506" y="470134"/>
                      </a:moveTo>
                      <a:lnTo>
                        <a:pt x="91506" y="195543"/>
                      </a:lnTo>
                      <a:lnTo>
                        <a:pt x="0" y="195543"/>
                      </a:lnTo>
                      <a:lnTo>
                        <a:pt x="0" y="124814"/>
                      </a:lnTo>
                      <a:lnTo>
                        <a:pt x="91506" y="124814"/>
                      </a:lnTo>
                      <a:lnTo>
                        <a:pt x="91506" y="0"/>
                      </a:lnTo>
                      <a:lnTo>
                        <a:pt x="166374" y="0"/>
                      </a:lnTo>
                      <a:lnTo>
                        <a:pt x="166374" y="124814"/>
                      </a:lnTo>
                      <a:lnTo>
                        <a:pt x="286995" y="124814"/>
                      </a:lnTo>
                      <a:lnTo>
                        <a:pt x="286995" y="195543"/>
                      </a:lnTo>
                      <a:lnTo>
                        <a:pt x="166374" y="195543"/>
                      </a:lnTo>
                      <a:lnTo>
                        <a:pt x="166374" y="470134"/>
                      </a:lnTo>
                      <a:cubicBezTo>
                        <a:pt x="166374" y="524220"/>
                        <a:pt x="199649" y="561665"/>
                        <a:pt x="253720" y="561665"/>
                      </a:cubicBezTo>
                      <a:lnTo>
                        <a:pt x="291154" y="561665"/>
                      </a:lnTo>
                      <a:lnTo>
                        <a:pt x="291154" y="636553"/>
                      </a:lnTo>
                      <a:lnTo>
                        <a:pt x="253720" y="636553"/>
                      </a:lnTo>
                      <a:cubicBezTo>
                        <a:pt x="153896" y="636553"/>
                        <a:pt x="91506" y="574146"/>
                        <a:pt x="91506" y="47013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64" name="Google Shape;164;p1"/>
                <p:cNvSpPr/>
                <p:nvPr/>
              </p:nvSpPr>
              <p:spPr>
                <a:xfrm>
                  <a:off x="7676571" y="4646330"/>
                  <a:ext cx="320269" cy="532541"/>
                </a:xfrm>
                <a:custGeom>
                  <a:avLst/>
                  <a:gdLst/>
                  <a:ahLst/>
                  <a:cxnLst/>
                  <a:rect l="l" t="t" r="r" b="b"/>
                  <a:pathLst>
                    <a:path w="320269" h="532541" extrusionOk="0">
                      <a:moveTo>
                        <a:pt x="0" y="366122"/>
                      </a:moveTo>
                      <a:lnTo>
                        <a:pt x="0" y="166419"/>
                      </a:lnTo>
                      <a:cubicBezTo>
                        <a:pt x="0" y="66568"/>
                        <a:pt x="66549" y="0"/>
                        <a:pt x="162214" y="0"/>
                      </a:cubicBezTo>
                      <a:cubicBezTo>
                        <a:pt x="257879" y="0"/>
                        <a:pt x="320270" y="66568"/>
                        <a:pt x="320270" y="166419"/>
                      </a:cubicBezTo>
                      <a:lnTo>
                        <a:pt x="320270" y="366122"/>
                      </a:lnTo>
                      <a:cubicBezTo>
                        <a:pt x="320270" y="465974"/>
                        <a:pt x="257879" y="532541"/>
                        <a:pt x="162214" y="532541"/>
                      </a:cubicBezTo>
                      <a:cubicBezTo>
                        <a:pt x="66549" y="532541"/>
                        <a:pt x="0" y="465974"/>
                        <a:pt x="0" y="366122"/>
                      </a:cubicBezTo>
                      <a:close/>
                      <a:moveTo>
                        <a:pt x="245401" y="370282"/>
                      </a:moveTo>
                      <a:lnTo>
                        <a:pt x="245401" y="166419"/>
                      </a:lnTo>
                      <a:cubicBezTo>
                        <a:pt x="245401" y="112333"/>
                        <a:pt x="212126" y="79049"/>
                        <a:pt x="162214" y="79049"/>
                      </a:cubicBezTo>
                      <a:cubicBezTo>
                        <a:pt x="108143" y="79049"/>
                        <a:pt x="74868" y="116493"/>
                        <a:pt x="74868" y="166419"/>
                      </a:cubicBezTo>
                      <a:lnTo>
                        <a:pt x="74868" y="370282"/>
                      </a:lnTo>
                      <a:cubicBezTo>
                        <a:pt x="74868" y="424369"/>
                        <a:pt x="108143" y="457653"/>
                        <a:pt x="162214" y="457653"/>
                      </a:cubicBezTo>
                      <a:cubicBezTo>
                        <a:pt x="212126" y="457653"/>
                        <a:pt x="245401" y="420208"/>
                        <a:pt x="245401" y="3702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65" name="Google Shape;165;p1"/>
                <p:cNvSpPr/>
                <p:nvPr/>
              </p:nvSpPr>
              <p:spPr>
                <a:xfrm>
                  <a:off x="8109143" y="4658812"/>
                  <a:ext cx="311951" cy="520059"/>
                </a:xfrm>
                <a:custGeom>
                  <a:avLst/>
                  <a:gdLst/>
                  <a:ahLst/>
                  <a:cxnLst/>
                  <a:rect l="l" t="t" r="r" b="b"/>
                  <a:pathLst>
                    <a:path w="311951" h="520059" extrusionOk="0">
                      <a:moveTo>
                        <a:pt x="311951" y="0"/>
                      </a:moveTo>
                      <a:lnTo>
                        <a:pt x="311951" y="507579"/>
                      </a:lnTo>
                      <a:lnTo>
                        <a:pt x="237083" y="507579"/>
                      </a:lnTo>
                      <a:lnTo>
                        <a:pt x="237083" y="474295"/>
                      </a:lnTo>
                      <a:cubicBezTo>
                        <a:pt x="212127" y="503418"/>
                        <a:pt x="178852" y="520060"/>
                        <a:pt x="137259" y="520060"/>
                      </a:cubicBezTo>
                      <a:cubicBezTo>
                        <a:pt x="58231" y="520060"/>
                        <a:pt x="0" y="465974"/>
                        <a:pt x="0" y="357801"/>
                      </a:cubicBezTo>
                      <a:lnTo>
                        <a:pt x="0" y="0"/>
                      </a:lnTo>
                      <a:lnTo>
                        <a:pt x="74868" y="0"/>
                      </a:lnTo>
                      <a:lnTo>
                        <a:pt x="74868" y="357801"/>
                      </a:lnTo>
                      <a:cubicBezTo>
                        <a:pt x="74868" y="411888"/>
                        <a:pt x="108143" y="445171"/>
                        <a:pt x="158055" y="445171"/>
                      </a:cubicBezTo>
                      <a:cubicBezTo>
                        <a:pt x="207967" y="445171"/>
                        <a:pt x="241242" y="411888"/>
                        <a:pt x="241242" y="357801"/>
                      </a:cubicBezTo>
                      <a:lnTo>
                        <a:pt x="241242" y="0"/>
                      </a:lnTo>
                      <a:lnTo>
                        <a:pt x="311951"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66" name="Google Shape;166;p1"/>
                <p:cNvSpPr/>
                <p:nvPr/>
              </p:nvSpPr>
              <p:spPr>
                <a:xfrm>
                  <a:off x="8545874" y="4650491"/>
                  <a:ext cx="199648" cy="520059"/>
                </a:xfrm>
                <a:custGeom>
                  <a:avLst/>
                  <a:gdLst/>
                  <a:ahLst/>
                  <a:cxnLst/>
                  <a:rect l="l" t="t" r="r" b="b"/>
                  <a:pathLst>
                    <a:path w="199648" h="520059" extrusionOk="0">
                      <a:moveTo>
                        <a:pt x="199649" y="4160"/>
                      </a:moveTo>
                      <a:lnTo>
                        <a:pt x="199649" y="79049"/>
                      </a:lnTo>
                      <a:lnTo>
                        <a:pt x="158055" y="79049"/>
                      </a:lnTo>
                      <a:cubicBezTo>
                        <a:pt x="108143" y="79049"/>
                        <a:pt x="74868" y="112333"/>
                        <a:pt x="74868" y="166419"/>
                      </a:cubicBezTo>
                      <a:lnTo>
                        <a:pt x="74868" y="520060"/>
                      </a:lnTo>
                      <a:lnTo>
                        <a:pt x="0" y="520060"/>
                      </a:lnTo>
                      <a:lnTo>
                        <a:pt x="0" y="8321"/>
                      </a:lnTo>
                      <a:lnTo>
                        <a:pt x="74868" y="8321"/>
                      </a:lnTo>
                      <a:lnTo>
                        <a:pt x="74868" y="45765"/>
                      </a:lnTo>
                      <a:cubicBezTo>
                        <a:pt x="99825" y="16642"/>
                        <a:pt x="133099" y="0"/>
                        <a:pt x="174692" y="0"/>
                      </a:cubicBezTo>
                      <a:lnTo>
                        <a:pt x="19964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67" name="Google Shape;167;p1"/>
                <p:cNvSpPr/>
                <p:nvPr/>
              </p:nvSpPr>
              <p:spPr>
                <a:xfrm>
                  <a:off x="8816232" y="4496553"/>
                  <a:ext cx="74868" cy="669837"/>
                </a:xfrm>
                <a:custGeom>
                  <a:avLst/>
                  <a:gdLst/>
                  <a:ahLst/>
                  <a:cxnLst/>
                  <a:rect l="l" t="t" r="r" b="b"/>
                  <a:pathLst>
                    <a:path w="74868" h="669837" extrusionOk="0">
                      <a:moveTo>
                        <a:pt x="0" y="0"/>
                      </a:moveTo>
                      <a:lnTo>
                        <a:pt x="74868" y="0"/>
                      </a:lnTo>
                      <a:lnTo>
                        <a:pt x="74868" y="112333"/>
                      </a:lnTo>
                      <a:lnTo>
                        <a:pt x="0" y="112333"/>
                      </a:lnTo>
                      <a:lnTo>
                        <a:pt x="0" y="0"/>
                      </a:lnTo>
                      <a:close/>
                      <a:moveTo>
                        <a:pt x="0" y="162259"/>
                      </a:moveTo>
                      <a:lnTo>
                        <a:pt x="74868" y="162259"/>
                      </a:lnTo>
                      <a:lnTo>
                        <a:pt x="74868" y="669837"/>
                      </a:lnTo>
                      <a:lnTo>
                        <a:pt x="0" y="669837"/>
                      </a:lnTo>
                      <a:lnTo>
                        <a:pt x="0" y="16225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68" name="Google Shape;168;p1"/>
                <p:cNvSpPr/>
                <p:nvPr/>
              </p:nvSpPr>
              <p:spPr>
                <a:xfrm>
                  <a:off x="8995084" y="4650491"/>
                  <a:ext cx="320269" cy="528380"/>
                </a:xfrm>
                <a:custGeom>
                  <a:avLst/>
                  <a:gdLst/>
                  <a:ahLst/>
                  <a:cxnLst/>
                  <a:rect l="l" t="t" r="r" b="b"/>
                  <a:pathLst>
                    <a:path w="320269" h="528380" extrusionOk="0">
                      <a:moveTo>
                        <a:pt x="0" y="374443"/>
                      </a:moveTo>
                      <a:lnTo>
                        <a:pt x="0" y="357801"/>
                      </a:lnTo>
                      <a:lnTo>
                        <a:pt x="74868" y="357801"/>
                      </a:lnTo>
                      <a:lnTo>
                        <a:pt x="74868" y="378604"/>
                      </a:lnTo>
                      <a:cubicBezTo>
                        <a:pt x="74868" y="424369"/>
                        <a:pt x="108143" y="453492"/>
                        <a:pt x="158055" y="453492"/>
                      </a:cubicBezTo>
                      <a:cubicBezTo>
                        <a:pt x="207967" y="453492"/>
                        <a:pt x="237083" y="420208"/>
                        <a:pt x="237083" y="378604"/>
                      </a:cubicBezTo>
                      <a:cubicBezTo>
                        <a:pt x="237083" y="332838"/>
                        <a:pt x="203808" y="299554"/>
                        <a:pt x="158055" y="299554"/>
                      </a:cubicBezTo>
                      <a:cubicBezTo>
                        <a:pt x="62390" y="299554"/>
                        <a:pt x="0" y="241308"/>
                        <a:pt x="0" y="149777"/>
                      </a:cubicBezTo>
                      <a:cubicBezTo>
                        <a:pt x="0" y="58247"/>
                        <a:pt x="62390" y="0"/>
                        <a:pt x="158055" y="0"/>
                      </a:cubicBezTo>
                      <a:cubicBezTo>
                        <a:pt x="253720" y="0"/>
                        <a:pt x="316111" y="62407"/>
                        <a:pt x="316111" y="153938"/>
                      </a:cubicBezTo>
                      <a:lnTo>
                        <a:pt x="316111" y="170580"/>
                      </a:lnTo>
                      <a:lnTo>
                        <a:pt x="241242" y="170580"/>
                      </a:lnTo>
                      <a:lnTo>
                        <a:pt x="241242" y="149777"/>
                      </a:lnTo>
                      <a:cubicBezTo>
                        <a:pt x="241242" y="104012"/>
                        <a:pt x="207967" y="74888"/>
                        <a:pt x="162214" y="74888"/>
                      </a:cubicBezTo>
                      <a:cubicBezTo>
                        <a:pt x="112302" y="74888"/>
                        <a:pt x="79027" y="108172"/>
                        <a:pt x="79027" y="149777"/>
                      </a:cubicBezTo>
                      <a:cubicBezTo>
                        <a:pt x="79027" y="195542"/>
                        <a:pt x="112302" y="228826"/>
                        <a:pt x="162214" y="228826"/>
                      </a:cubicBezTo>
                      <a:cubicBezTo>
                        <a:pt x="257879" y="228826"/>
                        <a:pt x="320270" y="287073"/>
                        <a:pt x="320270" y="378604"/>
                      </a:cubicBezTo>
                      <a:cubicBezTo>
                        <a:pt x="320270" y="470134"/>
                        <a:pt x="257879" y="528381"/>
                        <a:pt x="166374" y="528381"/>
                      </a:cubicBezTo>
                      <a:cubicBezTo>
                        <a:pt x="62390" y="528381"/>
                        <a:pt x="0" y="465974"/>
                        <a:pt x="0" y="37444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69" name="Google Shape;169;p1"/>
                <p:cNvSpPr/>
                <p:nvPr/>
              </p:nvSpPr>
              <p:spPr>
                <a:xfrm>
                  <a:off x="9411018" y="4646330"/>
                  <a:ext cx="553193" cy="520059"/>
                </a:xfrm>
                <a:custGeom>
                  <a:avLst/>
                  <a:gdLst/>
                  <a:ahLst/>
                  <a:cxnLst/>
                  <a:rect l="l" t="t" r="r" b="b"/>
                  <a:pathLst>
                    <a:path w="553193" h="520059" extrusionOk="0">
                      <a:moveTo>
                        <a:pt x="553193" y="153938"/>
                      </a:moveTo>
                      <a:lnTo>
                        <a:pt x="553193" y="520060"/>
                      </a:lnTo>
                      <a:lnTo>
                        <a:pt x="478325" y="520060"/>
                      </a:lnTo>
                      <a:lnTo>
                        <a:pt x="478325" y="162258"/>
                      </a:lnTo>
                      <a:cubicBezTo>
                        <a:pt x="478325" y="108172"/>
                        <a:pt x="445050" y="74888"/>
                        <a:pt x="395138" y="74888"/>
                      </a:cubicBezTo>
                      <a:cubicBezTo>
                        <a:pt x="345226" y="74888"/>
                        <a:pt x="311951" y="112333"/>
                        <a:pt x="311951" y="162258"/>
                      </a:cubicBezTo>
                      <a:lnTo>
                        <a:pt x="311951" y="520060"/>
                      </a:lnTo>
                      <a:lnTo>
                        <a:pt x="237083" y="520060"/>
                      </a:lnTo>
                      <a:lnTo>
                        <a:pt x="237083" y="162258"/>
                      </a:lnTo>
                      <a:cubicBezTo>
                        <a:pt x="237083" y="108172"/>
                        <a:pt x="203808" y="74888"/>
                        <a:pt x="153896" y="74888"/>
                      </a:cubicBezTo>
                      <a:cubicBezTo>
                        <a:pt x="103984" y="74888"/>
                        <a:pt x="70709" y="112333"/>
                        <a:pt x="70709" y="162258"/>
                      </a:cubicBezTo>
                      <a:lnTo>
                        <a:pt x="70709" y="520060"/>
                      </a:lnTo>
                      <a:lnTo>
                        <a:pt x="0" y="520060"/>
                      </a:lnTo>
                      <a:lnTo>
                        <a:pt x="0" y="12481"/>
                      </a:lnTo>
                      <a:lnTo>
                        <a:pt x="74868" y="12481"/>
                      </a:lnTo>
                      <a:lnTo>
                        <a:pt x="74868" y="45765"/>
                      </a:lnTo>
                      <a:cubicBezTo>
                        <a:pt x="99824" y="16642"/>
                        <a:pt x="133099" y="0"/>
                        <a:pt x="174692" y="0"/>
                      </a:cubicBezTo>
                      <a:cubicBezTo>
                        <a:pt x="228764" y="0"/>
                        <a:pt x="274517" y="24963"/>
                        <a:pt x="295314" y="70728"/>
                      </a:cubicBezTo>
                      <a:cubicBezTo>
                        <a:pt x="316111" y="24963"/>
                        <a:pt x="357704" y="0"/>
                        <a:pt x="411775" y="0"/>
                      </a:cubicBezTo>
                      <a:cubicBezTo>
                        <a:pt x="494962" y="0"/>
                        <a:pt x="553193" y="54086"/>
                        <a:pt x="553193" y="15393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grpSp>
        </p:grpSp>
        <p:pic>
          <p:nvPicPr>
            <p:cNvPr id="170" name="Google Shape;170;p1"/>
            <p:cNvPicPr preferRelativeResize="0"/>
            <p:nvPr/>
          </p:nvPicPr>
          <p:blipFill rotWithShape="1">
            <a:blip r:embed="rId4">
              <a:alphaModFix/>
            </a:blip>
            <a:srcRect/>
            <a:stretch/>
          </p:blipFill>
          <p:spPr>
            <a:xfrm>
              <a:off x="2250433" y="971556"/>
              <a:ext cx="6247916" cy="4392826"/>
            </a:xfrm>
            <a:prstGeom prst="rect">
              <a:avLst/>
            </a:prstGeom>
            <a:noFill/>
            <a:ln>
              <a:noFill/>
            </a:ln>
            <a:effectLst>
              <a:outerShdw blurRad="187681" dist="392247" dir="5174931" sx="96154" sy="96154" algn="tl" rotWithShape="0">
                <a:srgbClr val="000000">
                  <a:alpha val="34901"/>
                </a:srgbClr>
              </a:outerShdw>
            </a:effectLst>
          </p:spPr>
        </p:pic>
      </p:grpSp>
      <p:sp>
        <p:nvSpPr>
          <p:cNvPr id="146" name="Google Shape;146;p1"/>
          <p:cNvSpPr txBox="1">
            <a:spLocks noGrp="1"/>
          </p:cNvSpPr>
          <p:nvPr>
            <p:ph type="body" idx="4"/>
          </p:nvPr>
        </p:nvSpPr>
        <p:spPr>
          <a:xfrm>
            <a:off x="608648" y="5368835"/>
            <a:ext cx="4703217" cy="62206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05C6F"/>
              </a:buClr>
              <a:buSzPts val="2800"/>
              <a:buNone/>
            </a:pPr>
            <a:r>
              <a:rPr lang="is-IS" sz="2800" dirty="0">
                <a:solidFill>
                  <a:schemeClr val="bg1"/>
                </a:solidFill>
                <a:hlinkClick r:id="rId5">
                  <a:extLst>
                    <a:ext uri="{A12FA001-AC4F-418D-AE19-62706E023703}">
                      <ahyp:hlinkClr xmlns:ahyp="http://schemas.microsoft.com/office/drawing/2018/hyperlinkcolor" val="tx"/>
                    </a:ext>
                  </a:extLst>
                </a:hlinkClick>
              </a:rPr>
              <a:t>www.</a:t>
            </a:r>
            <a:r>
              <a:rPr lang="is-IS" sz="3200" b="1" dirty="0">
                <a:solidFill>
                  <a:schemeClr val="bg1"/>
                </a:solidFill>
                <a:hlinkClick r:id="rId5">
                  <a:extLst>
                    <a:ext uri="{A12FA001-AC4F-418D-AE19-62706E023703}">
                      <ahyp:hlinkClr xmlns:ahyp="http://schemas.microsoft.com/office/drawing/2018/hyperlinkcolor" val="tx"/>
                    </a:ext>
                  </a:extLst>
                </a:hlinkClick>
              </a:rPr>
              <a:t>darkskytourism</a:t>
            </a:r>
            <a:r>
              <a:rPr lang="is-IS" sz="2800" dirty="0">
                <a:solidFill>
                  <a:schemeClr val="bg1"/>
                </a:solidFill>
                <a:hlinkClick r:id="rId5">
                  <a:extLst>
                    <a:ext uri="{A12FA001-AC4F-418D-AE19-62706E023703}">
                      <ahyp:hlinkClr xmlns:ahyp="http://schemas.microsoft.com/office/drawing/2018/hyperlinkcolor" val="tx"/>
                    </a:ext>
                  </a:extLst>
                </a:hlinkClick>
              </a:rPr>
              <a:t>.eu</a:t>
            </a:r>
            <a:r>
              <a:rPr lang="is-IS" sz="2800" dirty="0">
                <a:solidFill>
                  <a:schemeClr val="bg1"/>
                </a:solidFill>
              </a:rPr>
              <a:t> </a:t>
            </a:r>
            <a:endParaRPr sz="2800" dirty="0">
              <a:solidFill>
                <a:schemeClr val="bg1"/>
              </a:solidFill>
            </a:endParaRPr>
          </a:p>
          <a:p>
            <a:pPr marL="0" lvl="0" indent="0" algn="l" rtl="0">
              <a:lnSpc>
                <a:spcPct val="100000"/>
              </a:lnSpc>
              <a:spcBef>
                <a:spcPts val="0"/>
              </a:spcBef>
              <a:spcAft>
                <a:spcPts val="0"/>
              </a:spcAft>
              <a:buClr>
                <a:srgbClr val="305C6F"/>
              </a:buClr>
              <a:buSzPts val="2200"/>
              <a:buNone/>
            </a:pPr>
            <a:endParaRPr dirty="0"/>
          </a:p>
        </p:txBody>
      </p:sp>
      <p:sp>
        <p:nvSpPr>
          <p:cNvPr id="2" name="TextBox 1">
            <a:extLst>
              <a:ext uri="{FF2B5EF4-FFF2-40B4-BE49-F238E27FC236}">
                <a16:creationId xmlns:a16="http://schemas.microsoft.com/office/drawing/2014/main" id="{2D761141-12E6-794F-9796-F30317C2787B}"/>
              </a:ext>
            </a:extLst>
          </p:cNvPr>
          <p:cNvSpPr txBox="1"/>
          <p:nvPr/>
        </p:nvSpPr>
        <p:spPr>
          <a:xfrm>
            <a:off x="160579" y="5966660"/>
            <a:ext cx="2210832" cy="738664"/>
          </a:xfrm>
          <a:prstGeom prst="rect">
            <a:avLst/>
          </a:prstGeom>
          <a:noFill/>
        </p:spPr>
        <p:txBody>
          <a:bodyPr wrap="square">
            <a:spAutoFit/>
          </a:bodyPr>
          <a:lstStyle/>
          <a:p>
            <a:r>
              <a:rPr lang="en-GB" sz="105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Dark Sky Ecotourism VET Programme © 2023 by Dark Sky Ecotourism Consortium is licensed under </a:t>
            </a:r>
            <a:r>
              <a:rPr lang="en-GB" sz="1050" u="none" strike="noStrike" dirty="0">
                <a:solidFill>
                  <a:srgbClr val="D14500"/>
                </a:solidFill>
                <a:effectLst/>
                <a:latin typeface="Source Sans Pro" panose="020B0503030403020204" pitchFamily="34" charset="0"/>
                <a:ea typeface="Calibri" panose="020F0502020204030204" pitchFamily="34" charset="0"/>
                <a:cs typeface="Times New Roman" panose="02020603050405020304" pitchFamily="18" charset="0"/>
                <a:hlinkClick r:id="rId6"/>
              </a:rPr>
              <a:t>CC BY-SA 4.0 </a:t>
            </a:r>
            <a:endParaRPr lang="en-GB" sz="1050" dirty="0"/>
          </a:p>
        </p:txBody>
      </p:sp>
      <p:pic>
        <p:nvPicPr>
          <p:cNvPr id="3" name="Picture 2" descr="A black and white sign with a person in a circle&#10;&#10;Description automatically generated">
            <a:extLst>
              <a:ext uri="{FF2B5EF4-FFF2-40B4-BE49-F238E27FC236}">
                <a16:creationId xmlns:a16="http://schemas.microsoft.com/office/drawing/2014/main" id="{7C922CC2-B099-C2DE-E801-1DF3012A3A6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3014" y="6244410"/>
            <a:ext cx="1035050" cy="361950"/>
          </a:xfrm>
          <a:prstGeom prst="rect">
            <a:avLst/>
          </a:prstGeom>
          <a:noFill/>
          <a:ln>
            <a:noFill/>
          </a:ln>
        </p:spPr>
      </p:pic>
      <p:sp>
        <p:nvSpPr>
          <p:cNvPr id="5" name="TextBox 4">
            <a:extLst>
              <a:ext uri="{FF2B5EF4-FFF2-40B4-BE49-F238E27FC236}">
                <a16:creationId xmlns:a16="http://schemas.microsoft.com/office/drawing/2014/main" id="{37B09F2F-5F5A-C60F-6FC8-F087AA1AE872}"/>
              </a:ext>
            </a:extLst>
          </p:cNvPr>
          <p:cNvSpPr txBox="1"/>
          <p:nvPr/>
        </p:nvSpPr>
        <p:spPr>
          <a:xfrm>
            <a:off x="3750415" y="5991886"/>
            <a:ext cx="5563782" cy="775277"/>
          </a:xfrm>
          <a:prstGeom prst="rect">
            <a:avLst/>
          </a:prstGeom>
          <a:noFill/>
        </p:spPr>
        <p:txBody>
          <a:bodyPr wrap="square">
            <a:spAutoFit/>
          </a:bodyPr>
          <a:lstStyle/>
          <a:p>
            <a:pPr>
              <a:lnSpc>
                <a:spcPct val="107000"/>
              </a:lnSpc>
              <a:spcAft>
                <a:spcPts val="800"/>
              </a:spcAft>
            </a:pPr>
            <a:r>
              <a:rPr lang="en-GB" sz="1050" kern="0" dirty="0">
                <a:solidFill>
                  <a:srgbClr val="404040"/>
                </a:solidFill>
                <a:effectLst/>
                <a:latin typeface="Source Sans Pro" panose="020B0503030403020204" pitchFamily="34" charset="0"/>
                <a:ea typeface="Source Sans Pro" panose="020B050303040302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10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4"/>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05C6F"/>
              </a:buClr>
              <a:buSzPts val="3600"/>
              <a:buNone/>
            </a:pPr>
            <a:r>
              <a:rPr lang="is-IS"/>
              <a:t>How can I get involved?</a:t>
            </a:r>
            <a:endParaRPr/>
          </a:p>
        </p:txBody>
      </p:sp>
      <p:sp>
        <p:nvSpPr>
          <p:cNvPr id="291" name="Google Shape;291;p14"/>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is-IS"/>
              <a:t>First you need to assess local or regional night sky quality and identify if there is a suitable location with low levels of light pollution</a:t>
            </a:r>
            <a:endParaRPr/>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r>
              <a:rPr lang="is-IS"/>
              <a:t>This can be a very straightforward exercise and you do not need any technical skills to do it.</a:t>
            </a:r>
            <a:endParaRPr/>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r>
              <a:rPr lang="is-IS"/>
              <a:t>There are websites, applications, maps, and guides to help you.</a:t>
            </a:r>
            <a:endParaRPr/>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r>
              <a:rPr lang="is-IS"/>
              <a:t>You may also wish to purchase some (very inexpensive) technology to develop the opportunity.</a:t>
            </a:r>
            <a:endParaRPr/>
          </a:p>
          <a:p>
            <a:pPr marL="0" lvl="0" indent="0" algn="l" rtl="0">
              <a:lnSpc>
                <a:spcPct val="100000"/>
              </a:lnSpc>
              <a:spcBef>
                <a:spcPts val="0"/>
              </a:spcBef>
              <a:spcAft>
                <a:spcPts val="0"/>
              </a:spcAft>
              <a:buClr>
                <a:schemeClr val="dk1"/>
              </a:buClr>
              <a:buSzPts val="2400"/>
              <a:buNone/>
            </a:pPr>
            <a:endParaRPr/>
          </a:p>
          <a:p>
            <a:pPr marL="457200" lvl="0" indent="-304800" algn="l" rtl="0">
              <a:lnSpc>
                <a:spcPct val="100000"/>
              </a:lnSpc>
              <a:spcBef>
                <a:spcPts val="0"/>
              </a:spcBef>
              <a:spcAft>
                <a:spcPts val="0"/>
              </a:spcAft>
              <a:buClr>
                <a:schemeClr val="dk1"/>
              </a:buClr>
              <a:buSzPts val="24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8"/>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05C6F"/>
              </a:buClr>
              <a:buSzPts val="3600"/>
              <a:buNone/>
            </a:pPr>
            <a:r>
              <a:rPr lang="is-IS"/>
              <a:t>If you are in/ near a Dark Sky destination</a:t>
            </a:r>
            <a:endParaRPr/>
          </a:p>
          <a:p>
            <a:pPr marL="0" lvl="0" indent="0" algn="l" rtl="0">
              <a:lnSpc>
                <a:spcPct val="100000"/>
              </a:lnSpc>
              <a:spcBef>
                <a:spcPts val="3657"/>
              </a:spcBef>
              <a:spcAft>
                <a:spcPts val="0"/>
              </a:spcAft>
              <a:buClr>
                <a:srgbClr val="305C6F"/>
              </a:buClr>
              <a:buSzPts val="3600"/>
              <a:buNone/>
            </a:pPr>
            <a:endParaRPr/>
          </a:p>
        </p:txBody>
      </p:sp>
      <p:sp>
        <p:nvSpPr>
          <p:cNvPr id="330" name="Google Shape;330;p18"/>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is-IS"/>
              <a:t>You may be able to access support/ training from your region. This training could be on business supports, technical knowledge such as ecology, astrophotography or ecotourism principles.</a:t>
            </a:r>
            <a:endParaRPr/>
          </a:p>
          <a:p>
            <a:pPr marL="342900" lvl="0" indent="-342900" algn="l" rtl="0">
              <a:lnSpc>
                <a:spcPct val="100000"/>
              </a:lnSpc>
              <a:spcBef>
                <a:spcPts val="0"/>
              </a:spcBef>
              <a:spcAft>
                <a:spcPts val="0"/>
              </a:spcAft>
              <a:buClr>
                <a:schemeClr val="dk1"/>
              </a:buClr>
              <a:buSzPts val="2400"/>
              <a:buFont typeface="Arial"/>
              <a:buChar char="•"/>
            </a:pPr>
            <a:r>
              <a:rPr lang="is-IS"/>
              <a:t>You may be able to join a local network of similar businesses. Dark sky ecotourism will work best when businesses partner together and share knowledge and tips.</a:t>
            </a:r>
            <a:endParaRPr/>
          </a:p>
          <a:p>
            <a:pPr marL="342900" lvl="0" indent="-342900" algn="l" rtl="0">
              <a:lnSpc>
                <a:spcPct val="100000"/>
              </a:lnSpc>
              <a:spcBef>
                <a:spcPts val="0"/>
              </a:spcBef>
              <a:spcAft>
                <a:spcPts val="0"/>
              </a:spcAft>
              <a:buClr>
                <a:schemeClr val="dk1"/>
              </a:buClr>
              <a:buSzPts val="2400"/>
              <a:buFont typeface="Arial"/>
              <a:buChar char="•"/>
            </a:pPr>
            <a:r>
              <a:rPr lang="is-IS"/>
              <a:t>You can learn from local experts (e.g. ecologists, astronomers, photographers) and you may be able to access expertise to support delivery of tours and experiences </a:t>
            </a:r>
            <a:endParaRPr/>
          </a:p>
          <a:p>
            <a:pPr marL="342900" lvl="0" indent="-190500" algn="l" rtl="0">
              <a:lnSpc>
                <a:spcPct val="100000"/>
              </a:lnSpc>
              <a:spcBef>
                <a:spcPts val="0"/>
              </a:spcBef>
              <a:spcAft>
                <a:spcPts val="0"/>
              </a:spcAft>
              <a:buClr>
                <a:schemeClr val="dk1"/>
              </a:buClr>
              <a:buSzPts val="2400"/>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6"/>
          <p:cNvSpPr txBox="1">
            <a:spLocks noGrp="1"/>
          </p:cNvSpPr>
          <p:nvPr>
            <p:ph type="body" idx="1"/>
          </p:nvPr>
        </p:nvSpPr>
        <p:spPr>
          <a:xfrm>
            <a:off x="404037" y="335686"/>
            <a:ext cx="11313042" cy="1259197"/>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Dark Sky Ecotourism – resources available to you</a:t>
            </a:r>
          </a:p>
          <a:p>
            <a:pPr marL="0" indent="0">
              <a:spcBef>
                <a:spcPts val="0"/>
              </a:spcBef>
            </a:pPr>
            <a:r>
              <a:rPr lang="en-US" dirty="0"/>
              <a:t>to use to check out the dark scale quality in your area.</a:t>
            </a:r>
          </a:p>
          <a:p>
            <a:pPr marL="0" lvl="0" indent="0" algn="l" rtl="0">
              <a:lnSpc>
                <a:spcPct val="100000"/>
              </a:lnSpc>
              <a:spcBef>
                <a:spcPts val="0"/>
              </a:spcBef>
              <a:spcAft>
                <a:spcPts val="0"/>
              </a:spcAft>
              <a:buClr>
                <a:srgbClr val="305C6F"/>
              </a:buClr>
              <a:buSzPts val="3600"/>
              <a:buNone/>
            </a:pPr>
            <a:endParaRPr dirty="0"/>
          </a:p>
        </p:txBody>
      </p:sp>
      <p:sp>
        <p:nvSpPr>
          <p:cNvPr id="304" name="Google Shape;304;p16"/>
          <p:cNvSpPr txBox="1">
            <a:spLocks noGrp="1"/>
          </p:cNvSpPr>
          <p:nvPr>
            <p:ph type="body" idx="2"/>
          </p:nvPr>
        </p:nvSpPr>
        <p:spPr>
          <a:xfrm>
            <a:off x="202019" y="1796464"/>
            <a:ext cx="6018028" cy="394511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700"/>
              <a:buNone/>
            </a:pPr>
            <a:endParaRPr lang="en-US" sz="1800" dirty="0"/>
          </a:p>
          <a:p>
            <a:pPr marL="0" lvl="0" indent="0">
              <a:buClr>
                <a:schemeClr val="dk1"/>
              </a:buClr>
            </a:pPr>
            <a:r>
              <a:rPr lang="en-GB" sz="1800" b="1" dirty="0"/>
              <a:t>Light Pollution Map</a:t>
            </a:r>
            <a:endParaRPr lang="en-GB" sz="1800" b="1" u="sng" dirty="0">
              <a:solidFill>
                <a:schemeClr val="hlink"/>
              </a:solidFill>
              <a:hlinkClick r:id="rId3"/>
            </a:endParaRPr>
          </a:p>
          <a:p>
            <a:pPr marL="0" lvl="0" indent="0">
              <a:buClr>
                <a:schemeClr val="dk1"/>
              </a:buClr>
            </a:pPr>
            <a:r>
              <a:rPr lang="en-GB" sz="1800" u="sng" dirty="0">
                <a:solidFill>
                  <a:schemeClr val="hlink"/>
                </a:solidFill>
                <a:hlinkClick r:id="rId3"/>
              </a:rPr>
              <a:t>https://play.google.com/store/apps/details?id=com.pa.lightpollutionmap&amp;hl=en&amp;gl=US</a:t>
            </a:r>
            <a:r>
              <a:rPr lang="en-GB" sz="1800" dirty="0"/>
              <a:t> </a:t>
            </a:r>
          </a:p>
          <a:p>
            <a:pPr marL="0" lvl="0" indent="0">
              <a:buClr>
                <a:schemeClr val="dk1"/>
              </a:buClr>
            </a:pPr>
            <a:endParaRPr lang="en-GB" sz="1800" dirty="0"/>
          </a:p>
          <a:p>
            <a:pPr marL="0" lvl="0" indent="0">
              <a:buClr>
                <a:schemeClr val="dk1"/>
              </a:buClr>
            </a:pPr>
            <a:r>
              <a:rPr lang="en-GB" sz="1800" b="1" dirty="0"/>
              <a:t>Dark Sky Meter</a:t>
            </a:r>
            <a:endParaRPr lang="en-GB" sz="1800" dirty="0"/>
          </a:p>
          <a:p>
            <a:pPr marL="0" lvl="0" indent="0">
              <a:buClr>
                <a:schemeClr val="dk1"/>
              </a:buClr>
            </a:pPr>
            <a:r>
              <a:rPr lang="en-GB" sz="1800" u="sng" dirty="0">
                <a:solidFill>
                  <a:schemeClr val="hlink"/>
                </a:solidFill>
                <a:hlinkClick r:id="rId4"/>
              </a:rPr>
              <a:t>https://www.darkskymeter.com/</a:t>
            </a:r>
            <a:r>
              <a:rPr lang="en-GB" sz="1800" dirty="0"/>
              <a:t> </a:t>
            </a:r>
          </a:p>
          <a:p>
            <a:pPr marL="0" lvl="0" indent="0">
              <a:buClr>
                <a:schemeClr val="dk1"/>
              </a:buClr>
            </a:pPr>
            <a:endParaRPr lang="en-GB" sz="1800" dirty="0"/>
          </a:p>
          <a:p>
            <a:pPr marL="0" lvl="0" indent="0">
              <a:buClr>
                <a:schemeClr val="dk1"/>
              </a:buClr>
            </a:pPr>
            <a:r>
              <a:rPr lang="en-GB" sz="1800" b="1" dirty="0"/>
              <a:t>Loss of the Night citizen science project </a:t>
            </a:r>
            <a:endParaRPr lang="en-GB" sz="1800" dirty="0"/>
          </a:p>
          <a:p>
            <a:pPr marL="0" lvl="0" indent="0">
              <a:buClr>
                <a:schemeClr val="dk1"/>
              </a:buClr>
            </a:pPr>
            <a:r>
              <a:rPr lang="en-GB" sz="1800" u="sng" dirty="0">
                <a:solidFill>
                  <a:schemeClr val="hlink"/>
                </a:solidFill>
                <a:hlinkClick r:id="rId5"/>
              </a:rPr>
              <a:t>https://lossofthenight.blogspot.com/</a:t>
            </a:r>
            <a:endParaRPr lang="en-GB" sz="1800" dirty="0"/>
          </a:p>
          <a:p>
            <a:pPr marL="0" lvl="0" indent="0">
              <a:buClr>
                <a:schemeClr val="dk1"/>
              </a:buClr>
            </a:pPr>
            <a:endParaRPr lang="en-GB" sz="1800" dirty="0"/>
          </a:p>
          <a:p>
            <a:pPr marL="0" lvl="0" indent="0">
              <a:buClr>
                <a:schemeClr val="dk1"/>
              </a:buClr>
            </a:pPr>
            <a:r>
              <a:rPr lang="en-GB" sz="1800" b="1" dirty="0"/>
              <a:t>The </a:t>
            </a:r>
            <a:r>
              <a:rPr lang="en-GB" sz="1800" b="1" dirty="0" err="1"/>
              <a:t>Bortle</a:t>
            </a:r>
            <a:r>
              <a:rPr lang="en-GB" sz="1800" b="1" dirty="0"/>
              <a:t> Scale </a:t>
            </a:r>
            <a:endParaRPr lang="en-GB" sz="1800" dirty="0"/>
          </a:p>
          <a:p>
            <a:pPr marL="0" lvl="0" indent="0">
              <a:buClr>
                <a:schemeClr val="dk1"/>
              </a:buClr>
            </a:pPr>
            <a:r>
              <a:rPr lang="en-GB" sz="1800" u="sng" dirty="0">
                <a:solidFill>
                  <a:schemeClr val="hlink"/>
                </a:solidFill>
                <a:hlinkClick r:id="rId6"/>
              </a:rPr>
              <a:t>https://astrobackyard.com/the-bortle-scale/</a:t>
            </a:r>
            <a:r>
              <a:rPr lang="en-GB" sz="1800" dirty="0"/>
              <a:t> </a:t>
            </a:r>
          </a:p>
        </p:txBody>
      </p:sp>
      <p:pic>
        <p:nvPicPr>
          <p:cNvPr id="305" name="Google Shape;305;p16"/>
          <p:cNvPicPr preferRelativeResize="0">
            <a:picLocks noGrp="1"/>
          </p:cNvPicPr>
          <p:nvPr>
            <p:ph type="pic" idx="3"/>
          </p:nvPr>
        </p:nvPicPr>
        <p:blipFill rotWithShape="1">
          <a:blip r:embed="rId7">
            <a:alphaModFix/>
          </a:blip>
          <a:srcRect/>
          <a:stretch/>
        </p:blipFill>
        <p:spPr>
          <a:xfrm>
            <a:off x="7436587" y="3108173"/>
            <a:ext cx="4755412" cy="2879354"/>
          </a:xfrm>
          <a:prstGeom prst="rect">
            <a:avLst/>
          </a:prstGeom>
          <a:solidFill>
            <a:srgbClr val="D8D8D8"/>
          </a:solidFill>
          <a:ln>
            <a:noFill/>
          </a:ln>
        </p:spPr>
      </p:pic>
      <p:sp>
        <p:nvSpPr>
          <p:cNvPr id="306" name="Google Shape;306;p16"/>
          <p:cNvSpPr txBox="1">
            <a:spLocks noGrp="1"/>
          </p:cNvSpPr>
          <p:nvPr>
            <p:ph type="sldNum" idx="12"/>
          </p:nvPr>
        </p:nvSpPr>
        <p:spPr>
          <a:xfrm>
            <a:off x="11615738" y="11445875"/>
            <a:ext cx="576262" cy="4286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83"/>
              <a:buFont typeface="Arial"/>
              <a:buNone/>
            </a:pPr>
            <a:fld id="{00000000-1234-1234-1234-123412341234}" type="slidenum">
              <a:rPr lang="en-US" sz="1283" b="0" i="0" u="none" strike="noStrike" cap="none">
                <a:solidFill>
                  <a:schemeClr val="dk1"/>
                </a:solidFill>
                <a:latin typeface="Century Schoolbook"/>
                <a:ea typeface="Century Schoolbook"/>
                <a:cs typeface="Century Schoolbook"/>
                <a:sym typeface="Century Schoolbook"/>
              </a:rPr>
              <a:t>12</a:t>
            </a:fld>
            <a:endParaRPr sz="1283"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5"/>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is-IS"/>
              <a:t>02</a:t>
            </a:r>
            <a:endParaRPr/>
          </a:p>
        </p:txBody>
      </p:sp>
      <p:sp>
        <p:nvSpPr>
          <p:cNvPr id="297" name="Google Shape;297;p15"/>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is-IS"/>
              <a:t>SECTION</a:t>
            </a:r>
            <a:endParaRPr/>
          </a:p>
        </p:txBody>
      </p:sp>
      <p:sp>
        <p:nvSpPr>
          <p:cNvPr id="298" name="Google Shape;298;p15"/>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600"/>
              <a:buNone/>
            </a:pPr>
            <a:r>
              <a:rPr lang="is-IS" dirty="0" err="1"/>
              <a:t>Learning</a:t>
            </a:r>
            <a:r>
              <a:rPr lang="is-IS" dirty="0"/>
              <a:t> &amp; </a:t>
            </a:r>
            <a:r>
              <a:rPr lang="is-IS" dirty="0" err="1"/>
              <a:t>sharing</a:t>
            </a:r>
            <a:r>
              <a:rPr lang="is-IS" dirty="0"/>
              <a:t> </a:t>
            </a:r>
            <a:r>
              <a:rPr lang="is-IS" dirty="0" err="1"/>
              <a:t>info</a:t>
            </a:r>
            <a:r>
              <a:rPr lang="is-IS" dirty="0"/>
              <a:t> </a:t>
            </a:r>
            <a:r>
              <a:rPr lang="is-IS" dirty="0" err="1"/>
              <a:t>about</a:t>
            </a:r>
            <a:r>
              <a:rPr lang="is-IS" dirty="0"/>
              <a:t> </a:t>
            </a:r>
            <a:r>
              <a:rPr lang="is-IS" dirty="0" err="1"/>
              <a:t>your</a:t>
            </a:r>
            <a:r>
              <a:rPr lang="is-IS" dirty="0"/>
              <a:t> </a:t>
            </a:r>
            <a:r>
              <a:rPr lang="is-IS" dirty="0" err="1"/>
              <a:t>local</a:t>
            </a:r>
            <a:r>
              <a:rPr lang="is-IS" dirty="0"/>
              <a:t> </a:t>
            </a:r>
            <a:r>
              <a:rPr lang="is-IS" dirty="0" err="1"/>
              <a:t>natural</a:t>
            </a:r>
            <a:r>
              <a:rPr lang="is-IS" dirty="0"/>
              <a:t> </a:t>
            </a:r>
            <a:r>
              <a:rPr lang="is-IS" dirty="0" err="1"/>
              <a:t>ecosystem</a:t>
            </a:r>
            <a:endParaRPr dirty="0"/>
          </a:p>
        </p:txBody>
      </p:sp>
      <p:pic>
        <p:nvPicPr>
          <p:cNvPr id="299" name="Google Shape;299;p15"/>
          <p:cNvPicPr preferRelativeResize="0">
            <a:picLocks noGrp="1"/>
          </p:cNvPicPr>
          <p:nvPr>
            <p:ph type="pic" idx="4"/>
          </p:nvPr>
        </p:nvPicPr>
        <p:blipFill rotWithShape="1">
          <a:blip r:embed="rId3">
            <a:alphaModFix/>
          </a:blip>
          <a:srcRect/>
          <a:stretch/>
        </p:blipFill>
        <p:spPr>
          <a:xfrm>
            <a:off x="6841657" y="-1"/>
            <a:ext cx="5366923" cy="6328800"/>
          </a:xfrm>
          <a:prstGeom prst="rect">
            <a:avLst/>
          </a:prstGeom>
          <a:solidFill>
            <a:srgbClr val="D8D8D8"/>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6"/>
          <p:cNvSpPr/>
          <p:nvPr/>
        </p:nvSpPr>
        <p:spPr>
          <a:xfrm>
            <a:off x="3732029" y="157435"/>
            <a:ext cx="8459971" cy="714436"/>
          </a:xfrm>
          <a:prstGeom prst="rect">
            <a:avLst/>
          </a:prstGeom>
          <a:solidFill>
            <a:srgbClr val="305C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sp>
        <p:nvSpPr>
          <p:cNvPr id="305" name="Google Shape;305;p16"/>
          <p:cNvSpPr/>
          <p:nvPr/>
        </p:nvSpPr>
        <p:spPr>
          <a:xfrm>
            <a:off x="4423941" y="-3443729"/>
            <a:ext cx="4915922" cy="1050965"/>
          </a:xfrm>
          <a:prstGeom prst="rect">
            <a:avLst/>
          </a:prstGeom>
          <a:solidFill>
            <a:srgbClr val="7C94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Montserrat"/>
              <a:ea typeface="Montserrat"/>
              <a:cs typeface="Montserrat"/>
              <a:sym typeface="Montserrat"/>
            </a:endParaRPr>
          </a:p>
        </p:txBody>
      </p:sp>
      <p:sp>
        <p:nvSpPr>
          <p:cNvPr id="306" name="Google Shape;306;p16"/>
          <p:cNvSpPr/>
          <p:nvPr/>
        </p:nvSpPr>
        <p:spPr>
          <a:xfrm>
            <a:off x="4977436" y="3683517"/>
            <a:ext cx="1548937" cy="1548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Montserrat"/>
              <a:ea typeface="Montserrat"/>
              <a:cs typeface="Montserrat"/>
              <a:sym typeface="Montserrat"/>
            </a:endParaRPr>
          </a:p>
        </p:txBody>
      </p:sp>
      <p:sp>
        <p:nvSpPr>
          <p:cNvPr id="307" name="Google Shape;307;p16"/>
          <p:cNvSpPr txBox="1"/>
          <p:nvPr/>
        </p:nvSpPr>
        <p:spPr>
          <a:xfrm>
            <a:off x="11615942" y="11443924"/>
            <a:ext cx="576060" cy="430124"/>
          </a:xfrm>
          <a:prstGeom prst="rect">
            <a:avLst/>
          </a:prstGeom>
          <a:noFill/>
          <a:ln>
            <a:noFill/>
          </a:ln>
        </p:spPr>
        <p:txBody>
          <a:bodyPr spcFirstLastPara="1" wrap="square" lIns="147450" tIns="73725" rIns="147450" bIns="73725" anchor="ctr" anchorCtr="0">
            <a:noAutofit/>
          </a:bodyPr>
          <a:lstStyle/>
          <a:p>
            <a:pPr marL="0" marR="0" lvl="0" indent="0" algn="ctr" rtl="0">
              <a:spcBef>
                <a:spcPts val="0"/>
              </a:spcBef>
              <a:spcAft>
                <a:spcPts val="0"/>
              </a:spcAft>
              <a:buNone/>
            </a:pPr>
            <a:fld id="{00000000-1234-1234-1234-123412341234}" type="slidenum">
              <a:rPr lang="is-IS" sz="1291" b="0" i="0">
                <a:solidFill>
                  <a:schemeClr val="dk1"/>
                </a:solidFill>
                <a:latin typeface="Calibri"/>
                <a:ea typeface="Calibri"/>
                <a:cs typeface="Calibri"/>
                <a:sym typeface="Calibri"/>
              </a:rPr>
              <a:t>14</a:t>
            </a:fld>
            <a:endParaRPr sz="1291" b="0" i="0">
              <a:solidFill>
                <a:schemeClr val="dk1"/>
              </a:solidFill>
              <a:latin typeface="Calibri"/>
              <a:ea typeface="Calibri"/>
              <a:cs typeface="Calibri"/>
              <a:sym typeface="Calibri"/>
            </a:endParaRPr>
          </a:p>
        </p:txBody>
      </p:sp>
      <p:sp>
        <p:nvSpPr>
          <p:cNvPr id="308" name="Google Shape;308;p16"/>
          <p:cNvSpPr txBox="1">
            <a:spLocks noGrp="1"/>
          </p:cNvSpPr>
          <p:nvPr>
            <p:ph type="body" idx="3"/>
          </p:nvPr>
        </p:nvSpPr>
        <p:spPr>
          <a:xfrm>
            <a:off x="3338624" y="998610"/>
            <a:ext cx="8702956" cy="5784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600"/>
              <a:buNone/>
            </a:pPr>
            <a:r>
              <a:rPr lang="is-IS" sz="1600" dirty="0"/>
              <a:t>For </a:t>
            </a:r>
            <a:r>
              <a:rPr lang="is-IS" sz="1600" dirty="0" err="1"/>
              <a:t>this</a:t>
            </a:r>
            <a:r>
              <a:rPr lang="is-IS" sz="1600" dirty="0"/>
              <a:t> </a:t>
            </a:r>
            <a:r>
              <a:rPr lang="is-IS" sz="1600" dirty="0" err="1"/>
              <a:t>activity</a:t>
            </a:r>
            <a:r>
              <a:rPr lang="is-IS" sz="1600" dirty="0"/>
              <a:t> </a:t>
            </a:r>
            <a:r>
              <a:rPr lang="is-IS" sz="1600" dirty="0" err="1"/>
              <a:t>we</a:t>
            </a:r>
            <a:r>
              <a:rPr lang="is-IS" sz="1600" dirty="0"/>
              <a:t> </a:t>
            </a:r>
            <a:r>
              <a:rPr lang="is-IS" sz="1600" dirty="0" err="1"/>
              <a:t>apply</a:t>
            </a:r>
            <a:r>
              <a:rPr lang="is-IS" sz="1600" dirty="0"/>
              <a:t> </a:t>
            </a:r>
            <a:r>
              <a:rPr lang="is-IS" sz="1600" dirty="0" err="1"/>
              <a:t>the</a:t>
            </a:r>
            <a:r>
              <a:rPr lang="is-IS" sz="1600" dirty="0"/>
              <a:t> </a:t>
            </a:r>
            <a:r>
              <a:rPr lang="is-IS" sz="1600" b="1" dirty="0" err="1"/>
              <a:t>methods</a:t>
            </a:r>
            <a:r>
              <a:rPr lang="is-IS" sz="1600" b="1" dirty="0"/>
              <a:t> of </a:t>
            </a:r>
            <a:r>
              <a:rPr lang="is-IS" sz="1600" b="1" dirty="0" err="1"/>
              <a:t>nature</a:t>
            </a:r>
            <a:r>
              <a:rPr lang="is-IS" sz="1600" b="1" dirty="0"/>
              <a:t> </a:t>
            </a:r>
            <a:r>
              <a:rPr lang="is-IS" sz="1600" b="1" dirty="0" err="1"/>
              <a:t>interpretation</a:t>
            </a:r>
            <a:r>
              <a:rPr lang="is-IS" sz="1600" b="1" dirty="0"/>
              <a:t> </a:t>
            </a:r>
            <a:r>
              <a:rPr lang="is-IS" sz="1600" b="1" dirty="0" err="1"/>
              <a:t>to</a:t>
            </a:r>
            <a:r>
              <a:rPr lang="is-IS" sz="1600" b="1" dirty="0"/>
              <a:t> create a </a:t>
            </a:r>
            <a:r>
              <a:rPr lang="is-IS" sz="1600" b="1" dirty="0" err="1"/>
              <a:t>well-defined</a:t>
            </a:r>
            <a:r>
              <a:rPr lang="is-IS" sz="1600" b="1" dirty="0"/>
              <a:t> </a:t>
            </a:r>
            <a:r>
              <a:rPr lang="is-IS" sz="1600" b="1" dirty="0" err="1"/>
              <a:t>theme</a:t>
            </a:r>
            <a:r>
              <a:rPr lang="is-IS" sz="1600" b="1" dirty="0"/>
              <a:t> </a:t>
            </a:r>
            <a:r>
              <a:rPr lang="is-IS" sz="1600" dirty="0" err="1"/>
              <a:t>or</a:t>
            </a:r>
            <a:r>
              <a:rPr lang="is-IS" sz="1600" dirty="0"/>
              <a:t> </a:t>
            </a:r>
            <a:r>
              <a:rPr lang="is-IS" sz="1600" dirty="0" err="1"/>
              <a:t>topic</a:t>
            </a:r>
            <a:r>
              <a:rPr lang="is-IS" sz="1600" dirty="0"/>
              <a:t> that </a:t>
            </a:r>
            <a:r>
              <a:rPr lang="is-IS" sz="1600" dirty="0" err="1"/>
              <a:t>leads</a:t>
            </a:r>
            <a:r>
              <a:rPr lang="is-IS" sz="1600" dirty="0"/>
              <a:t> </a:t>
            </a:r>
            <a:r>
              <a:rPr lang="is-IS" sz="1600" dirty="0" err="1"/>
              <a:t>visitors</a:t>
            </a:r>
            <a:r>
              <a:rPr lang="is-IS" sz="1600" dirty="0"/>
              <a:t> </a:t>
            </a:r>
            <a:r>
              <a:rPr lang="is-IS" sz="1600" dirty="0" err="1"/>
              <a:t>throughout</a:t>
            </a:r>
            <a:r>
              <a:rPr lang="is-IS" sz="1600" dirty="0"/>
              <a:t> </a:t>
            </a:r>
            <a:r>
              <a:rPr lang="is-IS" sz="1600" dirty="0" err="1"/>
              <a:t>the</a:t>
            </a:r>
            <a:r>
              <a:rPr lang="is-IS" sz="1600" dirty="0"/>
              <a:t> </a:t>
            </a:r>
            <a:r>
              <a:rPr lang="is-IS" sz="1600" dirty="0" err="1"/>
              <a:t>walk</a:t>
            </a:r>
            <a:r>
              <a:rPr lang="is-IS" sz="1600" dirty="0"/>
              <a:t> </a:t>
            </a:r>
            <a:r>
              <a:rPr lang="is-IS" sz="1600" dirty="0" err="1"/>
              <a:t>and</a:t>
            </a:r>
            <a:r>
              <a:rPr lang="is-IS" sz="1600" dirty="0"/>
              <a:t> </a:t>
            </a:r>
            <a:r>
              <a:rPr lang="is-IS" sz="1600" dirty="0" err="1"/>
              <a:t>introduces</a:t>
            </a:r>
            <a:r>
              <a:rPr lang="is-IS" sz="1600" dirty="0"/>
              <a:t> </a:t>
            </a:r>
            <a:r>
              <a:rPr lang="is-IS" sz="1600" dirty="0" err="1"/>
              <a:t>the</a:t>
            </a:r>
            <a:r>
              <a:rPr lang="is-IS" sz="1600" dirty="0"/>
              <a:t> </a:t>
            </a:r>
            <a:r>
              <a:rPr lang="is-IS" sz="1600" dirty="0" err="1"/>
              <a:t>dark</a:t>
            </a:r>
            <a:r>
              <a:rPr lang="is-IS" sz="1600" dirty="0"/>
              <a:t> </a:t>
            </a:r>
            <a:r>
              <a:rPr lang="is-IS" sz="1600" dirty="0" err="1"/>
              <a:t>sky</a:t>
            </a:r>
            <a:r>
              <a:rPr lang="is-IS" sz="1600" dirty="0"/>
              <a:t>, </a:t>
            </a:r>
            <a:r>
              <a:rPr lang="is-IS" sz="1600" dirty="0" err="1"/>
              <a:t>its</a:t>
            </a:r>
            <a:r>
              <a:rPr lang="is-IS" sz="1600" dirty="0"/>
              <a:t> </a:t>
            </a:r>
            <a:r>
              <a:rPr lang="is-IS" sz="1600" dirty="0" err="1"/>
              <a:t>creatures</a:t>
            </a:r>
            <a:r>
              <a:rPr lang="is-IS" sz="1600" dirty="0"/>
              <a:t>, </a:t>
            </a:r>
            <a:r>
              <a:rPr lang="is-IS" sz="1600" dirty="0" err="1"/>
              <a:t>ecosystem</a:t>
            </a:r>
            <a:r>
              <a:rPr lang="is-IS" sz="1600" dirty="0"/>
              <a:t> </a:t>
            </a:r>
            <a:r>
              <a:rPr lang="is-IS" sz="1600" dirty="0" err="1"/>
              <a:t>and</a:t>
            </a:r>
            <a:r>
              <a:rPr lang="is-IS" sz="1600" dirty="0"/>
              <a:t> value </a:t>
            </a:r>
            <a:r>
              <a:rPr lang="is-IS" sz="1600" dirty="0" err="1"/>
              <a:t>in</a:t>
            </a:r>
            <a:r>
              <a:rPr lang="is-IS" sz="1600" dirty="0"/>
              <a:t> an </a:t>
            </a:r>
            <a:r>
              <a:rPr lang="is-IS" sz="1600" dirty="0" err="1"/>
              <a:t>interesting</a:t>
            </a:r>
            <a:r>
              <a:rPr lang="is-IS" sz="1600" dirty="0"/>
              <a:t> </a:t>
            </a:r>
            <a:r>
              <a:rPr lang="is-IS" sz="1600" dirty="0" err="1"/>
              <a:t>way</a:t>
            </a:r>
            <a:r>
              <a:rPr lang="is-IS" sz="1600" dirty="0"/>
              <a:t>.   </a:t>
            </a:r>
            <a:r>
              <a:rPr lang="is-IS" sz="1600" dirty="0" err="1"/>
              <a:t>We</a:t>
            </a:r>
            <a:r>
              <a:rPr lang="is-IS" sz="1600" dirty="0"/>
              <a:t> </a:t>
            </a:r>
            <a:r>
              <a:rPr lang="is-IS" sz="1600" dirty="0" err="1"/>
              <a:t>use</a:t>
            </a:r>
            <a:r>
              <a:rPr lang="is-IS" sz="1600" dirty="0"/>
              <a:t> Freeman </a:t>
            </a:r>
            <a:r>
              <a:rPr lang="is-IS" sz="1600" dirty="0" err="1"/>
              <a:t>Tilden´s</a:t>
            </a:r>
            <a:r>
              <a:rPr lang="is-IS" sz="1600" dirty="0"/>
              <a:t> 6 </a:t>
            </a:r>
            <a:r>
              <a:rPr lang="is-IS" sz="1600" dirty="0" err="1"/>
              <a:t>principle</a:t>
            </a:r>
            <a:r>
              <a:rPr lang="is-IS" sz="1600" dirty="0"/>
              <a:t> of </a:t>
            </a:r>
            <a:r>
              <a:rPr lang="is-IS" sz="1600" dirty="0" err="1"/>
              <a:t>environmental</a:t>
            </a:r>
            <a:r>
              <a:rPr lang="is-IS" sz="1600" dirty="0"/>
              <a:t> </a:t>
            </a:r>
            <a:r>
              <a:rPr lang="is-IS" sz="1600" dirty="0" err="1"/>
              <a:t>interpretation</a:t>
            </a:r>
            <a:r>
              <a:rPr lang="is-IS" sz="1600" dirty="0"/>
              <a:t>:</a:t>
            </a:r>
            <a:endParaRPr dirty="0"/>
          </a:p>
          <a:p>
            <a:pPr marL="0" lvl="0" indent="0" algn="l" rtl="0">
              <a:lnSpc>
                <a:spcPct val="100000"/>
              </a:lnSpc>
              <a:spcBef>
                <a:spcPts val="0"/>
              </a:spcBef>
              <a:spcAft>
                <a:spcPts val="0"/>
              </a:spcAft>
              <a:buClr>
                <a:schemeClr val="dk1"/>
              </a:buClr>
              <a:buSzPts val="1600"/>
              <a:buNone/>
            </a:pPr>
            <a:endParaRPr sz="1600" dirty="0"/>
          </a:p>
          <a:p>
            <a:pPr marL="342900" lvl="0" indent="-342900" algn="l" rtl="0">
              <a:lnSpc>
                <a:spcPct val="100000"/>
              </a:lnSpc>
              <a:spcBef>
                <a:spcPts val="0"/>
              </a:spcBef>
              <a:spcAft>
                <a:spcPts val="0"/>
              </a:spcAft>
              <a:buClr>
                <a:schemeClr val="dk1"/>
              </a:buClr>
              <a:buSzPts val="1400"/>
              <a:buFont typeface="+mj-lt"/>
              <a:buAutoNum type="arabicParenR"/>
            </a:pPr>
            <a:r>
              <a:rPr lang="is-IS" sz="1400" dirty="0" err="1"/>
              <a:t>Interpretation</a:t>
            </a:r>
            <a:r>
              <a:rPr lang="is-IS" sz="1400" dirty="0"/>
              <a:t> that </a:t>
            </a:r>
            <a:r>
              <a:rPr lang="is-IS" sz="1400" dirty="0" err="1"/>
              <a:t>does</a:t>
            </a:r>
            <a:r>
              <a:rPr lang="is-IS" sz="1400" dirty="0"/>
              <a:t> not </a:t>
            </a:r>
            <a:r>
              <a:rPr lang="is-IS" sz="1400" dirty="0" err="1"/>
              <a:t>somehow</a:t>
            </a:r>
            <a:r>
              <a:rPr lang="is-IS" sz="1400" dirty="0"/>
              <a:t> </a:t>
            </a:r>
            <a:r>
              <a:rPr lang="is-IS" sz="1400" dirty="0" err="1"/>
              <a:t>relate</a:t>
            </a:r>
            <a:r>
              <a:rPr lang="is-IS" sz="1400" dirty="0"/>
              <a:t> </a:t>
            </a:r>
            <a:r>
              <a:rPr lang="is-IS" sz="1400" dirty="0" err="1"/>
              <a:t>what</a:t>
            </a:r>
            <a:r>
              <a:rPr lang="is-IS" sz="1400" dirty="0"/>
              <a:t> is </a:t>
            </a:r>
            <a:r>
              <a:rPr lang="is-IS" sz="1400" dirty="0" err="1"/>
              <a:t>being</a:t>
            </a:r>
            <a:r>
              <a:rPr lang="is-IS" sz="1400" dirty="0"/>
              <a:t> </a:t>
            </a:r>
            <a:r>
              <a:rPr lang="is-IS" sz="1400" dirty="0" err="1"/>
              <a:t>displayed</a:t>
            </a:r>
            <a:r>
              <a:rPr lang="is-IS" sz="1400" dirty="0"/>
              <a:t> </a:t>
            </a:r>
            <a:r>
              <a:rPr lang="is-IS" sz="1400" dirty="0" err="1"/>
              <a:t>or</a:t>
            </a:r>
            <a:r>
              <a:rPr lang="is-IS" sz="1400" dirty="0"/>
              <a:t> </a:t>
            </a:r>
            <a:r>
              <a:rPr lang="is-IS" sz="1400" dirty="0" err="1"/>
              <a:t>described</a:t>
            </a:r>
            <a:r>
              <a:rPr lang="is-IS" sz="1400" dirty="0"/>
              <a:t> </a:t>
            </a:r>
            <a:r>
              <a:rPr lang="is-IS" sz="1400" dirty="0" err="1"/>
              <a:t>to</a:t>
            </a:r>
            <a:r>
              <a:rPr lang="is-IS" sz="1400" dirty="0"/>
              <a:t> </a:t>
            </a:r>
            <a:r>
              <a:rPr lang="is-IS" sz="1400" dirty="0" err="1"/>
              <a:t>something</a:t>
            </a:r>
            <a:r>
              <a:rPr lang="is-IS" sz="1400" dirty="0"/>
              <a:t> within </a:t>
            </a:r>
            <a:r>
              <a:rPr lang="is-IS" sz="1400" dirty="0" err="1"/>
              <a:t>the</a:t>
            </a:r>
            <a:r>
              <a:rPr lang="is-IS" sz="1400" dirty="0"/>
              <a:t> </a:t>
            </a:r>
            <a:r>
              <a:rPr lang="is-IS" sz="1400" dirty="0" err="1"/>
              <a:t>personality</a:t>
            </a:r>
            <a:r>
              <a:rPr lang="is-IS" sz="1400" dirty="0"/>
              <a:t> </a:t>
            </a:r>
            <a:r>
              <a:rPr lang="is-IS" sz="1400" dirty="0" err="1"/>
              <a:t>or</a:t>
            </a:r>
            <a:r>
              <a:rPr lang="is-IS" sz="1400" dirty="0"/>
              <a:t> </a:t>
            </a:r>
            <a:r>
              <a:rPr lang="is-IS" sz="1400" dirty="0" err="1"/>
              <a:t>experience</a:t>
            </a:r>
            <a:r>
              <a:rPr lang="is-IS" sz="1400" dirty="0"/>
              <a:t> of </a:t>
            </a:r>
            <a:r>
              <a:rPr lang="is-IS" sz="1400" dirty="0" err="1"/>
              <a:t>the</a:t>
            </a:r>
            <a:r>
              <a:rPr lang="is-IS" sz="1400" dirty="0"/>
              <a:t> </a:t>
            </a:r>
            <a:r>
              <a:rPr lang="is-IS" sz="1400" dirty="0" err="1"/>
              <a:t>visitor</a:t>
            </a:r>
            <a:r>
              <a:rPr lang="is-IS" sz="1400" dirty="0"/>
              <a:t> will </a:t>
            </a:r>
            <a:r>
              <a:rPr lang="is-IS" sz="1400" dirty="0" err="1"/>
              <a:t>be</a:t>
            </a:r>
            <a:r>
              <a:rPr lang="is-IS" sz="1400" dirty="0"/>
              <a:t> </a:t>
            </a:r>
            <a:r>
              <a:rPr lang="is-IS" sz="1400" dirty="0" err="1"/>
              <a:t>sterile</a:t>
            </a:r>
            <a:r>
              <a:rPr lang="is-IS" sz="1400" dirty="0"/>
              <a:t>. </a:t>
            </a:r>
            <a:r>
              <a:rPr lang="is-IS" sz="1400" dirty="0" err="1"/>
              <a:t>Interpretation</a:t>
            </a:r>
            <a:r>
              <a:rPr lang="is-IS" sz="1400" dirty="0"/>
              <a:t> </a:t>
            </a:r>
            <a:r>
              <a:rPr lang="is-IS" sz="1400" dirty="0" err="1"/>
              <a:t>should</a:t>
            </a:r>
            <a:r>
              <a:rPr lang="is-IS" sz="1400" dirty="0"/>
              <a:t> </a:t>
            </a:r>
            <a:r>
              <a:rPr lang="is-IS" sz="1400" dirty="0" err="1"/>
              <a:t>be</a:t>
            </a:r>
            <a:r>
              <a:rPr lang="is-IS" sz="1400" dirty="0"/>
              <a:t> </a:t>
            </a:r>
            <a:r>
              <a:rPr lang="is-IS" sz="1400" dirty="0" err="1"/>
              <a:t>personal</a:t>
            </a:r>
            <a:r>
              <a:rPr lang="is-IS" sz="1400" dirty="0"/>
              <a:t> </a:t>
            </a:r>
            <a:r>
              <a:rPr lang="is-IS" sz="1400" dirty="0" err="1"/>
              <a:t>to</a:t>
            </a:r>
            <a:r>
              <a:rPr lang="is-IS" sz="1400" dirty="0"/>
              <a:t> </a:t>
            </a:r>
            <a:r>
              <a:rPr lang="is-IS" sz="1400" dirty="0" err="1"/>
              <a:t>the</a:t>
            </a:r>
            <a:r>
              <a:rPr lang="is-IS" sz="1400" dirty="0"/>
              <a:t> </a:t>
            </a:r>
            <a:r>
              <a:rPr lang="is-IS" sz="1400" dirty="0" err="1"/>
              <a:t>audience</a:t>
            </a:r>
            <a:r>
              <a:rPr lang="is-IS" sz="1400" dirty="0"/>
              <a:t>.</a:t>
            </a:r>
            <a:endParaRPr dirty="0"/>
          </a:p>
          <a:p>
            <a:pPr marL="431800" lvl="0" indent="-342900" algn="l" rtl="0">
              <a:lnSpc>
                <a:spcPct val="100000"/>
              </a:lnSpc>
              <a:spcBef>
                <a:spcPts val="0"/>
              </a:spcBef>
              <a:spcAft>
                <a:spcPts val="0"/>
              </a:spcAft>
              <a:buClr>
                <a:schemeClr val="dk1"/>
              </a:buClr>
              <a:buSzPts val="1400"/>
              <a:buFont typeface="+mj-lt"/>
              <a:buAutoNum type="arabicParenR"/>
            </a:pPr>
            <a:endParaRPr sz="1400" dirty="0"/>
          </a:p>
          <a:p>
            <a:pPr marL="342900" lvl="0" indent="-342900" algn="l" rtl="0">
              <a:lnSpc>
                <a:spcPct val="100000"/>
              </a:lnSpc>
              <a:spcBef>
                <a:spcPts val="0"/>
              </a:spcBef>
              <a:spcAft>
                <a:spcPts val="0"/>
              </a:spcAft>
              <a:buClr>
                <a:schemeClr val="dk1"/>
              </a:buClr>
              <a:buSzPts val="1400"/>
              <a:buFont typeface="+mj-lt"/>
              <a:buAutoNum type="arabicParenR"/>
            </a:pPr>
            <a:r>
              <a:rPr lang="is-IS" sz="1400" dirty="0"/>
              <a:t>Information, </a:t>
            </a:r>
            <a:r>
              <a:rPr lang="is-IS" sz="1400" dirty="0" err="1"/>
              <a:t>as</a:t>
            </a:r>
            <a:r>
              <a:rPr lang="is-IS" sz="1400" dirty="0"/>
              <a:t> such, is not </a:t>
            </a:r>
            <a:r>
              <a:rPr lang="is-IS" sz="1400" dirty="0" err="1"/>
              <a:t>interpretation</a:t>
            </a:r>
            <a:r>
              <a:rPr lang="is-IS" sz="1400" dirty="0"/>
              <a:t>. </a:t>
            </a:r>
            <a:r>
              <a:rPr lang="is-IS" sz="1400" dirty="0" err="1"/>
              <a:t>Interpretation</a:t>
            </a:r>
            <a:r>
              <a:rPr lang="is-IS" sz="1400" dirty="0"/>
              <a:t> is </a:t>
            </a:r>
            <a:r>
              <a:rPr lang="is-IS" sz="1400" dirty="0" err="1"/>
              <a:t>revelation</a:t>
            </a:r>
            <a:r>
              <a:rPr lang="is-IS" sz="1400" dirty="0"/>
              <a:t> </a:t>
            </a:r>
            <a:r>
              <a:rPr lang="is-IS" sz="1400" dirty="0" err="1"/>
              <a:t>based</a:t>
            </a:r>
            <a:r>
              <a:rPr lang="is-IS" sz="1400" dirty="0"/>
              <a:t> </a:t>
            </a:r>
            <a:r>
              <a:rPr lang="is-IS" sz="1400" dirty="0" err="1"/>
              <a:t>upon</a:t>
            </a:r>
            <a:r>
              <a:rPr lang="is-IS" sz="1400" dirty="0"/>
              <a:t> </a:t>
            </a:r>
            <a:r>
              <a:rPr lang="is-IS" sz="1400" dirty="0" err="1"/>
              <a:t>information</a:t>
            </a:r>
            <a:r>
              <a:rPr lang="is-IS" sz="1400" dirty="0"/>
              <a:t>. </a:t>
            </a:r>
            <a:r>
              <a:rPr lang="is-IS" sz="1400" dirty="0" err="1"/>
              <a:t>Successful</a:t>
            </a:r>
            <a:r>
              <a:rPr lang="is-IS" sz="1400" dirty="0"/>
              <a:t> </a:t>
            </a:r>
            <a:r>
              <a:rPr lang="is-IS" sz="1400" dirty="0" err="1"/>
              <a:t>interpretation</a:t>
            </a:r>
            <a:r>
              <a:rPr lang="is-IS" sz="1400" dirty="0"/>
              <a:t> </a:t>
            </a:r>
            <a:r>
              <a:rPr lang="is-IS" sz="1400" dirty="0" err="1"/>
              <a:t>must</a:t>
            </a:r>
            <a:r>
              <a:rPr lang="is-IS" sz="1400" dirty="0"/>
              <a:t> </a:t>
            </a:r>
            <a:r>
              <a:rPr lang="is-IS" sz="1400" dirty="0" err="1"/>
              <a:t>do</a:t>
            </a:r>
            <a:r>
              <a:rPr lang="is-IS" sz="1400" dirty="0"/>
              <a:t> </a:t>
            </a:r>
            <a:r>
              <a:rPr lang="is-IS" sz="1400" dirty="0" err="1"/>
              <a:t>more</a:t>
            </a:r>
            <a:r>
              <a:rPr lang="is-IS" sz="1400" dirty="0"/>
              <a:t> </a:t>
            </a:r>
            <a:r>
              <a:rPr lang="is-IS" sz="1400" dirty="0" err="1"/>
              <a:t>than</a:t>
            </a:r>
            <a:r>
              <a:rPr lang="is-IS" sz="1400" dirty="0"/>
              <a:t> </a:t>
            </a:r>
            <a:r>
              <a:rPr lang="is-IS" sz="1400" dirty="0" err="1"/>
              <a:t>present</a:t>
            </a:r>
            <a:r>
              <a:rPr lang="is-IS" sz="1400" dirty="0"/>
              <a:t> </a:t>
            </a:r>
            <a:r>
              <a:rPr lang="is-IS" sz="1400" dirty="0" err="1"/>
              <a:t>facts</a:t>
            </a:r>
            <a:r>
              <a:rPr lang="is-IS" sz="1400" dirty="0"/>
              <a:t>.</a:t>
            </a:r>
            <a:endParaRPr dirty="0"/>
          </a:p>
          <a:p>
            <a:pPr marL="431800" lvl="0" indent="-342900" algn="l" rtl="0">
              <a:lnSpc>
                <a:spcPct val="100000"/>
              </a:lnSpc>
              <a:spcBef>
                <a:spcPts val="0"/>
              </a:spcBef>
              <a:spcAft>
                <a:spcPts val="0"/>
              </a:spcAft>
              <a:buClr>
                <a:schemeClr val="dk1"/>
              </a:buClr>
              <a:buSzPts val="1400"/>
              <a:buFont typeface="+mj-lt"/>
              <a:buAutoNum type="arabicParenR"/>
            </a:pPr>
            <a:endParaRPr sz="1400" dirty="0"/>
          </a:p>
          <a:p>
            <a:pPr marL="342900" lvl="0" indent="-342900" algn="l" rtl="0">
              <a:lnSpc>
                <a:spcPct val="100000"/>
              </a:lnSpc>
              <a:spcBef>
                <a:spcPts val="0"/>
              </a:spcBef>
              <a:spcAft>
                <a:spcPts val="0"/>
              </a:spcAft>
              <a:buClr>
                <a:schemeClr val="dk1"/>
              </a:buClr>
              <a:buSzPts val="1400"/>
              <a:buFont typeface="+mj-lt"/>
              <a:buAutoNum type="arabicParenR"/>
            </a:pPr>
            <a:r>
              <a:rPr lang="is-IS" sz="1400" dirty="0" err="1"/>
              <a:t>Interpretation</a:t>
            </a:r>
            <a:r>
              <a:rPr lang="is-IS" sz="1400" dirty="0"/>
              <a:t> is an </a:t>
            </a:r>
            <a:r>
              <a:rPr lang="is-IS" sz="1400" dirty="0" err="1"/>
              <a:t>art</a:t>
            </a:r>
            <a:r>
              <a:rPr lang="is-IS" sz="1400" dirty="0"/>
              <a:t>, which </a:t>
            </a:r>
            <a:r>
              <a:rPr lang="is-IS" sz="1400" dirty="0" err="1"/>
              <a:t>combines</a:t>
            </a:r>
            <a:r>
              <a:rPr lang="is-IS" sz="1400" dirty="0"/>
              <a:t> </a:t>
            </a:r>
            <a:r>
              <a:rPr lang="is-IS" sz="1400" dirty="0" err="1"/>
              <a:t>many</a:t>
            </a:r>
            <a:r>
              <a:rPr lang="is-IS" sz="1400" dirty="0"/>
              <a:t> </a:t>
            </a:r>
            <a:r>
              <a:rPr lang="is-IS" sz="1400" dirty="0" err="1"/>
              <a:t>arts</a:t>
            </a:r>
            <a:r>
              <a:rPr lang="is-IS" sz="1400" dirty="0"/>
              <a:t>. Any </a:t>
            </a:r>
            <a:r>
              <a:rPr lang="is-IS" sz="1400" dirty="0" err="1"/>
              <a:t>art</a:t>
            </a:r>
            <a:r>
              <a:rPr lang="is-IS" sz="1400" dirty="0"/>
              <a:t> is </a:t>
            </a:r>
            <a:r>
              <a:rPr lang="is-IS" sz="1400" dirty="0" err="1"/>
              <a:t>in</a:t>
            </a:r>
            <a:r>
              <a:rPr lang="is-IS" sz="1400" dirty="0"/>
              <a:t> </a:t>
            </a:r>
            <a:r>
              <a:rPr lang="is-IS" sz="1400" dirty="0" err="1"/>
              <a:t>some</a:t>
            </a:r>
            <a:r>
              <a:rPr lang="is-IS" sz="1400" dirty="0"/>
              <a:t> </a:t>
            </a:r>
            <a:r>
              <a:rPr lang="is-IS" sz="1400" dirty="0" err="1"/>
              <a:t>degree</a:t>
            </a:r>
            <a:r>
              <a:rPr lang="is-IS" sz="1400" dirty="0"/>
              <a:t> </a:t>
            </a:r>
            <a:r>
              <a:rPr lang="is-IS" sz="1400" dirty="0" err="1"/>
              <a:t>teachable</a:t>
            </a:r>
            <a:r>
              <a:rPr lang="is-IS" sz="1400" dirty="0"/>
              <a:t>.</a:t>
            </a:r>
            <a:endParaRPr dirty="0"/>
          </a:p>
          <a:p>
            <a:pPr marL="431800" lvl="0" indent="-342900" algn="l" rtl="0">
              <a:lnSpc>
                <a:spcPct val="100000"/>
              </a:lnSpc>
              <a:spcBef>
                <a:spcPts val="0"/>
              </a:spcBef>
              <a:spcAft>
                <a:spcPts val="0"/>
              </a:spcAft>
              <a:buClr>
                <a:schemeClr val="dk1"/>
              </a:buClr>
              <a:buSzPts val="1400"/>
              <a:buFont typeface="+mj-lt"/>
              <a:buAutoNum type="arabicParenR"/>
            </a:pPr>
            <a:endParaRPr sz="1400" dirty="0"/>
          </a:p>
          <a:p>
            <a:pPr marL="342900" lvl="0" indent="-342900" algn="l" rtl="0">
              <a:lnSpc>
                <a:spcPct val="100000"/>
              </a:lnSpc>
              <a:spcBef>
                <a:spcPts val="0"/>
              </a:spcBef>
              <a:spcAft>
                <a:spcPts val="0"/>
              </a:spcAft>
              <a:buClr>
                <a:schemeClr val="dk1"/>
              </a:buClr>
              <a:buSzPts val="1400"/>
              <a:buFont typeface="+mj-lt"/>
              <a:buAutoNum type="arabicParenR"/>
            </a:pPr>
            <a:r>
              <a:rPr lang="is-IS" sz="1400" dirty="0"/>
              <a:t>The </a:t>
            </a:r>
            <a:r>
              <a:rPr lang="is-IS" sz="1400" dirty="0" err="1"/>
              <a:t>chief</a:t>
            </a:r>
            <a:r>
              <a:rPr lang="is-IS" sz="1400" dirty="0"/>
              <a:t> </a:t>
            </a:r>
            <a:r>
              <a:rPr lang="is-IS" sz="1400" dirty="0" err="1"/>
              <a:t>aim</a:t>
            </a:r>
            <a:r>
              <a:rPr lang="is-IS" sz="1400" dirty="0"/>
              <a:t> of </a:t>
            </a:r>
            <a:r>
              <a:rPr lang="is-IS" sz="1400" dirty="0" err="1"/>
              <a:t>interpretation</a:t>
            </a:r>
            <a:r>
              <a:rPr lang="is-IS" sz="1400" dirty="0"/>
              <a:t> is not </a:t>
            </a:r>
            <a:r>
              <a:rPr lang="is-IS" sz="1400" dirty="0" err="1"/>
              <a:t>instruction</a:t>
            </a:r>
            <a:r>
              <a:rPr lang="is-IS" sz="1400" dirty="0"/>
              <a:t>, </a:t>
            </a:r>
            <a:r>
              <a:rPr lang="is-IS" sz="1400" dirty="0" err="1"/>
              <a:t>but</a:t>
            </a:r>
            <a:r>
              <a:rPr lang="is-IS" sz="1400" dirty="0"/>
              <a:t> </a:t>
            </a:r>
            <a:r>
              <a:rPr lang="is-IS" sz="1400" dirty="0" err="1"/>
              <a:t>provocation</a:t>
            </a:r>
            <a:r>
              <a:rPr lang="is-IS" sz="1400" dirty="0"/>
              <a:t>. </a:t>
            </a:r>
            <a:r>
              <a:rPr lang="is-IS" sz="1400" dirty="0" err="1"/>
              <a:t>Interpretation</a:t>
            </a:r>
            <a:r>
              <a:rPr lang="is-IS" sz="1400" dirty="0"/>
              <a:t> </a:t>
            </a:r>
            <a:r>
              <a:rPr lang="is-IS" sz="1400" dirty="0" err="1"/>
              <a:t>should</a:t>
            </a:r>
            <a:r>
              <a:rPr lang="is-IS" sz="1400" dirty="0"/>
              <a:t> </a:t>
            </a:r>
            <a:r>
              <a:rPr lang="is-IS" sz="1400" dirty="0" err="1"/>
              <a:t>stimulate</a:t>
            </a:r>
            <a:r>
              <a:rPr lang="is-IS" sz="1400" dirty="0"/>
              <a:t> people </a:t>
            </a:r>
            <a:r>
              <a:rPr lang="is-IS" sz="1400" dirty="0" err="1"/>
              <a:t>into</a:t>
            </a:r>
            <a:r>
              <a:rPr lang="is-IS" sz="1400" dirty="0"/>
              <a:t> a form of action.</a:t>
            </a:r>
            <a:endParaRPr dirty="0"/>
          </a:p>
          <a:p>
            <a:pPr marL="431800" lvl="0" indent="-342900" algn="l" rtl="0">
              <a:lnSpc>
                <a:spcPct val="100000"/>
              </a:lnSpc>
              <a:spcBef>
                <a:spcPts val="0"/>
              </a:spcBef>
              <a:spcAft>
                <a:spcPts val="0"/>
              </a:spcAft>
              <a:buClr>
                <a:schemeClr val="dk1"/>
              </a:buClr>
              <a:buSzPts val="1400"/>
              <a:buFont typeface="+mj-lt"/>
              <a:buAutoNum type="arabicParenR"/>
            </a:pPr>
            <a:endParaRPr sz="1400" dirty="0"/>
          </a:p>
          <a:p>
            <a:pPr marL="342900" lvl="0" indent="-342900" algn="l" rtl="0">
              <a:lnSpc>
                <a:spcPct val="100000"/>
              </a:lnSpc>
              <a:spcBef>
                <a:spcPts val="0"/>
              </a:spcBef>
              <a:spcAft>
                <a:spcPts val="0"/>
              </a:spcAft>
              <a:buClr>
                <a:schemeClr val="dk1"/>
              </a:buClr>
              <a:buSzPts val="1400"/>
              <a:buFont typeface="+mj-lt"/>
              <a:buAutoNum type="arabicParenR"/>
            </a:pPr>
            <a:r>
              <a:rPr lang="is-IS" sz="1400" dirty="0" err="1"/>
              <a:t>Interpretation</a:t>
            </a:r>
            <a:r>
              <a:rPr lang="is-IS" sz="1400" dirty="0"/>
              <a:t> </a:t>
            </a:r>
            <a:r>
              <a:rPr lang="is-IS" sz="1400" dirty="0" err="1"/>
              <a:t>should</a:t>
            </a:r>
            <a:r>
              <a:rPr lang="is-IS" sz="1400" dirty="0"/>
              <a:t> </a:t>
            </a:r>
            <a:r>
              <a:rPr lang="is-IS" sz="1400" dirty="0" err="1"/>
              <a:t>aim</a:t>
            </a:r>
            <a:r>
              <a:rPr lang="is-IS" sz="1400" dirty="0"/>
              <a:t> </a:t>
            </a:r>
            <a:r>
              <a:rPr lang="is-IS" sz="1400" dirty="0" err="1"/>
              <a:t>to</a:t>
            </a:r>
            <a:r>
              <a:rPr lang="is-IS" sz="1400" dirty="0"/>
              <a:t> </a:t>
            </a:r>
            <a:r>
              <a:rPr lang="is-IS" sz="1400" dirty="0" err="1"/>
              <a:t>present</a:t>
            </a:r>
            <a:r>
              <a:rPr lang="is-IS" sz="1400" dirty="0"/>
              <a:t> a </a:t>
            </a:r>
            <a:r>
              <a:rPr lang="is-IS" sz="1400" dirty="0" err="1"/>
              <a:t>whole</a:t>
            </a:r>
            <a:r>
              <a:rPr lang="is-IS" sz="1400" dirty="0"/>
              <a:t> </a:t>
            </a:r>
            <a:r>
              <a:rPr lang="is-IS" sz="1400" dirty="0" err="1"/>
              <a:t>rather</a:t>
            </a:r>
            <a:r>
              <a:rPr lang="is-IS" sz="1400" dirty="0"/>
              <a:t> </a:t>
            </a:r>
            <a:r>
              <a:rPr lang="is-IS" sz="1400" dirty="0" err="1"/>
              <a:t>than</a:t>
            </a:r>
            <a:r>
              <a:rPr lang="is-IS" sz="1400" dirty="0"/>
              <a:t> a part. </a:t>
            </a:r>
            <a:r>
              <a:rPr lang="is-IS" sz="1400" dirty="0" err="1"/>
              <a:t>Interpretation</a:t>
            </a:r>
            <a:r>
              <a:rPr lang="is-IS" sz="1400" dirty="0"/>
              <a:t> is </a:t>
            </a:r>
            <a:r>
              <a:rPr lang="is-IS" sz="1400" dirty="0" err="1"/>
              <a:t>conceptual</a:t>
            </a:r>
            <a:r>
              <a:rPr lang="is-IS" sz="1400" dirty="0"/>
              <a:t> </a:t>
            </a:r>
            <a:r>
              <a:rPr lang="is-IS" sz="1400" dirty="0" err="1"/>
              <a:t>and</a:t>
            </a:r>
            <a:r>
              <a:rPr lang="is-IS" sz="1400" dirty="0"/>
              <a:t> </a:t>
            </a:r>
            <a:r>
              <a:rPr lang="is-IS" sz="1400" dirty="0" err="1"/>
              <a:t>should</a:t>
            </a:r>
            <a:r>
              <a:rPr lang="is-IS" sz="1400" dirty="0"/>
              <a:t> </a:t>
            </a:r>
            <a:r>
              <a:rPr lang="is-IS" sz="1400" dirty="0" err="1"/>
              <a:t>explain</a:t>
            </a:r>
            <a:r>
              <a:rPr lang="is-IS" sz="1400" dirty="0"/>
              <a:t> </a:t>
            </a:r>
            <a:r>
              <a:rPr lang="is-IS" sz="1400" dirty="0" err="1"/>
              <a:t>the</a:t>
            </a:r>
            <a:r>
              <a:rPr lang="is-IS" sz="1400" dirty="0"/>
              <a:t> </a:t>
            </a:r>
            <a:r>
              <a:rPr lang="is-IS" sz="1400" dirty="0" err="1"/>
              <a:t>relationships</a:t>
            </a:r>
            <a:r>
              <a:rPr lang="is-IS" sz="1400" dirty="0"/>
              <a:t> </a:t>
            </a:r>
            <a:r>
              <a:rPr lang="is-IS" sz="1400" dirty="0" err="1"/>
              <a:t>between</a:t>
            </a:r>
            <a:r>
              <a:rPr lang="is-IS" sz="1400" dirty="0"/>
              <a:t> </a:t>
            </a:r>
            <a:r>
              <a:rPr lang="is-IS" sz="1400" dirty="0" err="1"/>
              <a:t>things</a:t>
            </a:r>
            <a:r>
              <a:rPr lang="is-IS" sz="1400" dirty="0"/>
              <a:t>.</a:t>
            </a:r>
            <a:endParaRPr dirty="0"/>
          </a:p>
          <a:p>
            <a:pPr marL="431800" lvl="0" indent="-342900" algn="l" rtl="0">
              <a:lnSpc>
                <a:spcPct val="100000"/>
              </a:lnSpc>
              <a:spcBef>
                <a:spcPts val="0"/>
              </a:spcBef>
              <a:spcAft>
                <a:spcPts val="0"/>
              </a:spcAft>
              <a:buClr>
                <a:schemeClr val="dk1"/>
              </a:buClr>
              <a:buSzPts val="1400"/>
              <a:buFont typeface="+mj-lt"/>
              <a:buAutoNum type="arabicParenR"/>
            </a:pPr>
            <a:endParaRPr sz="1400" dirty="0"/>
          </a:p>
          <a:p>
            <a:pPr marL="342900" lvl="0" indent="-342900" algn="l" rtl="0">
              <a:lnSpc>
                <a:spcPct val="100000"/>
              </a:lnSpc>
              <a:spcBef>
                <a:spcPts val="0"/>
              </a:spcBef>
              <a:spcAft>
                <a:spcPts val="0"/>
              </a:spcAft>
              <a:buClr>
                <a:schemeClr val="dk1"/>
              </a:buClr>
              <a:buSzPts val="1400"/>
              <a:buFont typeface="+mj-lt"/>
              <a:buAutoNum type="arabicParenR"/>
            </a:pPr>
            <a:r>
              <a:rPr lang="is-IS" sz="1400" dirty="0" err="1"/>
              <a:t>Interpretation</a:t>
            </a:r>
            <a:r>
              <a:rPr lang="is-IS" sz="1400" dirty="0"/>
              <a:t> </a:t>
            </a:r>
            <a:r>
              <a:rPr lang="is-IS" sz="1400" dirty="0" err="1"/>
              <a:t>addressed</a:t>
            </a:r>
            <a:r>
              <a:rPr lang="is-IS" sz="1400" dirty="0"/>
              <a:t> </a:t>
            </a:r>
            <a:r>
              <a:rPr lang="is-IS" sz="1400" dirty="0" err="1"/>
              <a:t>to</a:t>
            </a:r>
            <a:r>
              <a:rPr lang="is-IS" sz="1400" dirty="0"/>
              <a:t> </a:t>
            </a:r>
            <a:r>
              <a:rPr lang="is-IS" sz="1400" dirty="0" err="1"/>
              <a:t>children</a:t>
            </a:r>
            <a:r>
              <a:rPr lang="is-IS" sz="1400" dirty="0"/>
              <a:t> </a:t>
            </a:r>
            <a:r>
              <a:rPr lang="is-IS" sz="1400" dirty="0" err="1"/>
              <a:t>should</a:t>
            </a:r>
            <a:r>
              <a:rPr lang="is-IS" sz="1400" dirty="0"/>
              <a:t> not </a:t>
            </a:r>
            <a:r>
              <a:rPr lang="is-IS" sz="1400" dirty="0" err="1"/>
              <a:t>be</a:t>
            </a:r>
            <a:r>
              <a:rPr lang="is-IS" sz="1400" dirty="0"/>
              <a:t> a </a:t>
            </a:r>
            <a:r>
              <a:rPr lang="is-IS" sz="1400" dirty="0" err="1"/>
              <a:t>dilution</a:t>
            </a:r>
            <a:r>
              <a:rPr lang="is-IS" sz="1400" dirty="0"/>
              <a:t> of </a:t>
            </a:r>
            <a:r>
              <a:rPr lang="is-IS" sz="1400" dirty="0" err="1"/>
              <a:t>the</a:t>
            </a:r>
            <a:r>
              <a:rPr lang="is-IS" sz="1400" dirty="0"/>
              <a:t> </a:t>
            </a:r>
            <a:r>
              <a:rPr lang="is-IS" sz="1400" dirty="0" err="1"/>
              <a:t>presentation</a:t>
            </a:r>
            <a:r>
              <a:rPr lang="is-IS" sz="1400" dirty="0"/>
              <a:t> </a:t>
            </a:r>
            <a:r>
              <a:rPr lang="is-IS" sz="1400" dirty="0" err="1"/>
              <a:t>to</a:t>
            </a:r>
            <a:r>
              <a:rPr lang="is-IS" sz="1400" dirty="0"/>
              <a:t> </a:t>
            </a:r>
            <a:r>
              <a:rPr lang="is-IS" sz="1400" dirty="0" err="1"/>
              <a:t>adults</a:t>
            </a:r>
            <a:r>
              <a:rPr lang="is-IS" sz="1400" dirty="0"/>
              <a:t>, </a:t>
            </a:r>
            <a:r>
              <a:rPr lang="is-IS" sz="1400" dirty="0" err="1"/>
              <a:t>but</a:t>
            </a:r>
            <a:r>
              <a:rPr lang="is-IS" sz="1400" dirty="0"/>
              <a:t> </a:t>
            </a:r>
            <a:r>
              <a:rPr lang="is-IS" sz="1400" dirty="0" err="1"/>
              <a:t>should</a:t>
            </a:r>
            <a:r>
              <a:rPr lang="is-IS" sz="1400" dirty="0"/>
              <a:t> </a:t>
            </a:r>
            <a:r>
              <a:rPr lang="is-IS" sz="1400" dirty="0" err="1"/>
              <a:t>follow</a:t>
            </a:r>
            <a:r>
              <a:rPr lang="is-IS" sz="1400" dirty="0"/>
              <a:t> a </a:t>
            </a:r>
            <a:r>
              <a:rPr lang="is-IS" sz="1400" dirty="0" err="1"/>
              <a:t>fundamentally</a:t>
            </a:r>
            <a:r>
              <a:rPr lang="is-IS" sz="1400" dirty="0"/>
              <a:t> </a:t>
            </a:r>
            <a:r>
              <a:rPr lang="is-IS" sz="1400" dirty="0" err="1"/>
              <a:t>different</a:t>
            </a:r>
            <a:r>
              <a:rPr lang="is-IS" sz="1400" dirty="0"/>
              <a:t> </a:t>
            </a:r>
            <a:r>
              <a:rPr lang="is-IS" sz="1400" dirty="0" err="1"/>
              <a:t>approach</a:t>
            </a:r>
            <a:r>
              <a:rPr lang="is-IS" sz="1400" dirty="0"/>
              <a:t>. </a:t>
            </a:r>
            <a:r>
              <a:rPr lang="is-IS" sz="1400" dirty="0" err="1"/>
              <a:t>Different</a:t>
            </a:r>
            <a:r>
              <a:rPr lang="is-IS" sz="1400" dirty="0"/>
              <a:t> </a:t>
            </a:r>
            <a:r>
              <a:rPr lang="is-IS" sz="1400" dirty="0" err="1"/>
              <a:t>age</a:t>
            </a:r>
            <a:r>
              <a:rPr lang="is-IS" sz="1400" dirty="0"/>
              <a:t> </a:t>
            </a:r>
            <a:r>
              <a:rPr lang="is-IS" sz="1400" dirty="0" err="1"/>
              <a:t>groups</a:t>
            </a:r>
            <a:r>
              <a:rPr lang="is-IS" sz="1400" dirty="0"/>
              <a:t> </a:t>
            </a:r>
            <a:r>
              <a:rPr lang="is-IS" sz="1400" dirty="0" err="1"/>
              <a:t>have</a:t>
            </a:r>
            <a:r>
              <a:rPr lang="is-IS" sz="1400" dirty="0"/>
              <a:t> </a:t>
            </a:r>
            <a:r>
              <a:rPr lang="is-IS" sz="1400" dirty="0" err="1"/>
              <a:t>different</a:t>
            </a:r>
            <a:r>
              <a:rPr lang="is-IS" sz="1400" dirty="0"/>
              <a:t> </a:t>
            </a:r>
            <a:r>
              <a:rPr lang="is-IS" sz="1400" dirty="0" err="1"/>
              <a:t>needs</a:t>
            </a:r>
            <a:r>
              <a:rPr lang="is-IS" sz="1400" dirty="0"/>
              <a:t> </a:t>
            </a:r>
            <a:r>
              <a:rPr lang="is-IS" sz="1400" dirty="0" err="1"/>
              <a:t>and</a:t>
            </a:r>
            <a:r>
              <a:rPr lang="is-IS" sz="1400" dirty="0"/>
              <a:t> </a:t>
            </a:r>
            <a:r>
              <a:rPr lang="is-IS" sz="1400" dirty="0" err="1"/>
              <a:t>require</a:t>
            </a:r>
            <a:r>
              <a:rPr lang="is-IS" sz="1400" dirty="0"/>
              <a:t> </a:t>
            </a:r>
            <a:r>
              <a:rPr lang="is-IS" sz="1400" dirty="0" err="1"/>
              <a:t>different</a:t>
            </a:r>
            <a:r>
              <a:rPr lang="is-IS" sz="1400" dirty="0"/>
              <a:t> </a:t>
            </a:r>
            <a:r>
              <a:rPr lang="is-IS" sz="1400" dirty="0" err="1"/>
              <a:t>interpretive</a:t>
            </a:r>
            <a:r>
              <a:rPr lang="is-IS" sz="1400" dirty="0"/>
              <a:t> </a:t>
            </a:r>
            <a:r>
              <a:rPr lang="is-IS" sz="1400" dirty="0" err="1"/>
              <a:t>programs</a:t>
            </a:r>
            <a:r>
              <a:rPr lang="is-IS" sz="1400" dirty="0"/>
              <a:t>.</a:t>
            </a:r>
            <a:endParaRPr dirty="0"/>
          </a:p>
          <a:p>
            <a:pPr marL="0" lvl="0" indent="0" algn="l" rtl="0">
              <a:lnSpc>
                <a:spcPct val="100000"/>
              </a:lnSpc>
              <a:spcBef>
                <a:spcPts val="0"/>
              </a:spcBef>
              <a:spcAft>
                <a:spcPts val="0"/>
              </a:spcAft>
              <a:buClr>
                <a:schemeClr val="dk1"/>
              </a:buClr>
              <a:buSzPts val="1400"/>
              <a:buNone/>
            </a:pPr>
            <a:endParaRPr sz="1400" dirty="0"/>
          </a:p>
          <a:p>
            <a:pPr marL="0" lvl="0" indent="0" algn="l" rtl="0">
              <a:lnSpc>
                <a:spcPct val="100000"/>
              </a:lnSpc>
              <a:spcBef>
                <a:spcPts val="0"/>
              </a:spcBef>
              <a:spcAft>
                <a:spcPts val="0"/>
              </a:spcAft>
              <a:buClr>
                <a:schemeClr val="dk1"/>
              </a:buClr>
              <a:buSzPts val="1400"/>
              <a:buNone/>
            </a:pPr>
            <a:r>
              <a:rPr lang="is-IS" sz="1400" dirty="0"/>
              <a:t> (</a:t>
            </a:r>
            <a:r>
              <a:rPr lang="is-IS" sz="1400" dirty="0" err="1"/>
              <a:t>Tilden</a:t>
            </a:r>
            <a:r>
              <a:rPr lang="is-IS" sz="1400" dirty="0"/>
              <a:t>, F. 1977. </a:t>
            </a:r>
            <a:r>
              <a:rPr lang="is-IS" sz="1400" dirty="0" err="1"/>
              <a:t>Interpreting</a:t>
            </a:r>
            <a:r>
              <a:rPr lang="is-IS" sz="1400" dirty="0"/>
              <a:t> Our </a:t>
            </a:r>
            <a:r>
              <a:rPr lang="is-IS" sz="1400" dirty="0" err="1"/>
              <a:t>Heritage</a:t>
            </a:r>
            <a:r>
              <a:rPr lang="is-IS" sz="1400" dirty="0"/>
              <a:t>. 3rd </a:t>
            </a:r>
            <a:r>
              <a:rPr lang="is-IS" sz="1400" dirty="0" err="1"/>
              <a:t>edition</a:t>
            </a:r>
            <a:r>
              <a:rPr lang="is-IS" sz="1400" dirty="0"/>
              <a:t>. </a:t>
            </a:r>
            <a:r>
              <a:rPr lang="is-IS" sz="1400" dirty="0" err="1"/>
              <a:t>Chapel</a:t>
            </a:r>
            <a:r>
              <a:rPr lang="is-IS" sz="1400" dirty="0"/>
              <a:t> Hill: The University of </a:t>
            </a:r>
            <a:r>
              <a:rPr lang="is-IS" sz="1400" dirty="0" err="1"/>
              <a:t>North</a:t>
            </a:r>
            <a:r>
              <a:rPr lang="is-IS" sz="1400" dirty="0"/>
              <a:t> </a:t>
            </a:r>
            <a:r>
              <a:rPr lang="is-IS" sz="1400" dirty="0" err="1"/>
              <a:t>Carolina</a:t>
            </a:r>
            <a:r>
              <a:rPr lang="is-IS" sz="1400" dirty="0"/>
              <a:t> Press.)</a:t>
            </a:r>
            <a:endParaRPr dirty="0"/>
          </a:p>
          <a:p>
            <a:pPr marL="0" lvl="0" indent="0" algn="l" rtl="0">
              <a:lnSpc>
                <a:spcPct val="100000"/>
              </a:lnSpc>
              <a:spcBef>
                <a:spcPts val="0"/>
              </a:spcBef>
              <a:spcAft>
                <a:spcPts val="0"/>
              </a:spcAft>
              <a:buClr>
                <a:schemeClr val="dk1"/>
              </a:buClr>
              <a:buSzPts val="1600"/>
              <a:buNone/>
            </a:pPr>
            <a:endParaRPr sz="1600" dirty="0"/>
          </a:p>
        </p:txBody>
      </p:sp>
      <p:sp>
        <p:nvSpPr>
          <p:cNvPr id="309" name="Google Shape;309;p16"/>
          <p:cNvSpPr txBox="1">
            <a:spLocks noGrp="1"/>
          </p:cNvSpPr>
          <p:nvPr>
            <p:ph type="body" idx="1"/>
          </p:nvPr>
        </p:nvSpPr>
        <p:spPr>
          <a:xfrm>
            <a:off x="4091624" y="230605"/>
            <a:ext cx="7825839" cy="56809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3200"/>
              <a:buNone/>
            </a:pPr>
            <a:r>
              <a:rPr lang="is-IS" sz="3200"/>
              <a:t>– Using methods of nature interpretation</a:t>
            </a:r>
            <a:endParaRPr/>
          </a:p>
        </p:txBody>
      </p:sp>
      <p:sp>
        <p:nvSpPr>
          <p:cNvPr id="310" name="Google Shape;310;p16"/>
          <p:cNvSpPr>
            <a:spLocks noGrp="1"/>
          </p:cNvSpPr>
          <p:nvPr>
            <p:ph type="pic" idx="2"/>
          </p:nvPr>
        </p:nvSpPr>
        <p:spPr>
          <a:xfrm>
            <a:off x="884607" y="0"/>
            <a:ext cx="2368956" cy="6858000"/>
          </a:xfrm>
          <a:prstGeom prst="rect">
            <a:avLst/>
          </a:prstGeom>
          <a:solidFill>
            <a:srgbClr val="D8D8D8"/>
          </a:solidFill>
          <a:ln>
            <a:noFill/>
          </a:ln>
        </p:spPr>
        <p:txBody>
          <a:bodyPr/>
          <a:lstStyle/>
          <a:p>
            <a:endParaRPr lang="is-IS"/>
          </a:p>
        </p:txBody>
      </p:sp>
      <p:sp>
        <p:nvSpPr>
          <p:cNvPr id="311" name="Google Shape;311;p16"/>
          <p:cNvSpPr txBox="1"/>
          <p:nvPr/>
        </p:nvSpPr>
        <p:spPr>
          <a:xfrm>
            <a:off x="0" y="6098961"/>
            <a:ext cx="3253563" cy="684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283">
                <a:solidFill>
                  <a:schemeClr val="dk1"/>
                </a:solidFill>
                <a:latin typeface="Century Schoolbook"/>
                <a:ea typeface="Century Schoolbook"/>
                <a:cs typeface="Century Schoolbook"/>
                <a:sym typeface="Century Schoolbook"/>
              </a:rPr>
              <a:t>Source: </a:t>
            </a:r>
            <a:r>
              <a:rPr lang="is-IS" sz="1283" u="sng">
                <a:solidFill>
                  <a:schemeClr val="dk1"/>
                </a:solidFill>
                <a:latin typeface="Century Schoolbook"/>
                <a:ea typeface="Century Schoolbook"/>
                <a:cs typeface="Century Schoolbook"/>
                <a:sym typeface="Century Schoolbook"/>
                <a:hlinkClick r:id="rId3">
                  <a:extLst>
                    <a:ext uri="{A12FA001-AC4F-418D-AE19-62706E023703}">
                      <ahyp:hlinkClr xmlns:ahyp="http://schemas.microsoft.com/office/drawing/2018/hyperlinkcolor" val="tx"/>
                    </a:ext>
                  </a:extLst>
                </a:hlinkClick>
              </a:rPr>
              <a:t>https://mylearning.nps.gov/library-resources/tildens-six-principles-ace/</a:t>
            </a:r>
            <a:r>
              <a:rPr lang="is-IS" sz="1283">
                <a:solidFill>
                  <a:schemeClr val="dk1"/>
                </a:solidFill>
                <a:latin typeface="Century Schoolbook"/>
                <a:ea typeface="Century Schoolbook"/>
                <a:cs typeface="Century Schoolbook"/>
                <a:sym typeface="Century Schoolbook"/>
              </a:rPr>
              <a:t> </a:t>
            </a:r>
            <a:endParaRPr/>
          </a:p>
        </p:txBody>
      </p:sp>
      <p:pic>
        <p:nvPicPr>
          <p:cNvPr id="312" name="Google Shape;312;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210" y="998610"/>
            <a:ext cx="3103142" cy="1504938"/>
          </a:xfrm>
          <a:prstGeom prst="rect">
            <a:avLst/>
          </a:prstGeom>
          <a:noFill/>
          <a:ln>
            <a:noFill/>
          </a:ln>
        </p:spPr>
      </p:pic>
      <p:pic>
        <p:nvPicPr>
          <p:cNvPr id="313" name="Google Shape;313;p1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95204" y="2690036"/>
            <a:ext cx="1813114" cy="32233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2"/>
          <p:cNvSpPr/>
          <p:nvPr/>
        </p:nvSpPr>
        <p:spPr>
          <a:xfrm>
            <a:off x="4389755" y="101503"/>
            <a:ext cx="7629409" cy="780234"/>
          </a:xfrm>
          <a:prstGeom prst="rect">
            <a:avLst/>
          </a:prstGeom>
          <a:solidFill>
            <a:srgbClr val="305C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sp>
        <p:nvSpPr>
          <p:cNvPr id="355" name="Google Shape;355;p22"/>
          <p:cNvSpPr/>
          <p:nvPr/>
        </p:nvSpPr>
        <p:spPr>
          <a:xfrm>
            <a:off x="4423941" y="-3443729"/>
            <a:ext cx="4915922" cy="1050965"/>
          </a:xfrm>
          <a:prstGeom prst="rect">
            <a:avLst/>
          </a:prstGeom>
          <a:solidFill>
            <a:srgbClr val="7C94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Montserrat"/>
              <a:ea typeface="Montserrat"/>
              <a:cs typeface="Montserrat"/>
              <a:sym typeface="Montserrat"/>
            </a:endParaRPr>
          </a:p>
        </p:txBody>
      </p:sp>
      <p:sp>
        <p:nvSpPr>
          <p:cNvPr id="356" name="Google Shape;356;p22"/>
          <p:cNvSpPr/>
          <p:nvPr/>
        </p:nvSpPr>
        <p:spPr>
          <a:xfrm>
            <a:off x="4977436" y="3683517"/>
            <a:ext cx="1548937" cy="1548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Montserrat"/>
              <a:ea typeface="Montserrat"/>
              <a:cs typeface="Montserrat"/>
              <a:sym typeface="Montserrat"/>
            </a:endParaRPr>
          </a:p>
        </p:txBody>
      </p:sp>
      <p:sp>
        <p:nvSpPr>
          <p:cNvPr id="357" name="Google Shape;357;p22"/>
          <p:cNvSpPr txBox="1"/>
          <p:nvPr/>
        </p:nvSpPr>
        <p:spPr>
          <a:xfrm>
            <a:off x="11615942" y="11443924"/>
            <a:ext cx="576060" cy="430124"/>
          </a:xfrm>
          <a:prstGeom prst="rect">
            <a:avLst/>
          </a:prstGeom>
          <a:noFill/>
          <a:ln>
            <a:noFill/>
          </a:ln>
        </p:spPr>
        <p:txBody>
          <a:bodyPr spcFirstLastPara="1" wrap="square" lIns="147450" tIns="73725" rIns="147450" bIns="73725" anchor="ctr" anchorCtr="0">
            <a:noAutofit/>
          </a:bodyPr>
          <a:lstStyle/>
          <a:p>
            <a:pPr marL="0" marR="0" lvl="0" indent="0" algn="ctr" rtl="0">
              <a:spcBef>
                <a:spcPts val="0"/>
              </a:spcBef>
              <a:spcAft>
                <a:spcPts val="0"/>
              </a:spcAft>
              <a:buNone/>
            </a:pPr>
            <a:fld id="{00000000-1234-1234-1234-123412341234}" type="slidenum">
              <a:rPr lang="is-IS" sz="1291" b="0" i="0">
                <a:solidFill>
                  <a:schemeClr val="dk1"/>
                </a:solidFill>
                <a:latin typeface="Calibri"/>
                <a:ea typeface="Calibri"/>
                <a:cs typeface="Calibri"/>
                <a:sym typeface="Calibri"/>
              </a:rPr>
              <a:t>15</a:t>
            </a:fld>
            <a:endParaRPr sz="1291" b="0" i="0">
              <a:solidFill>
                <a:schemeClr val="dk1"/>
              </a:solidFill>
              <a:latin typeface="Calibri"/>
              <a:ea typeface="Calibri"/>
              <a:cs typeface="Calibri"/>
              <a:sym typeface="Calibri"/>
            </a:endParaRPr>
          </a:p>
        </p:txBody>
      </p:sp>
      <p:sp>
        <p:nvSpPr>
          <p:cNvPr id="358" name="Google Shape;358;p22"/>
          <p:cNvSpPr txBox="1">
            <a:spLocks noGrp="1"/>
          </p:cNvSpPr>
          <p:nvPr>
            <p:ph type="body" idx="3"/>
          </p:nvPr>
        </p:nvSpPr>
        <p:spPr>
          <a:xfrm>
            <a:off x="4630924" y="1029502"/>
            <a:ext cx="7373235" cy="559644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700"/>
              <a:buNone/>
            </a:pPr>
            <a:r>
              <a:rPr lang="is-IS" sz="2000" dirty="0"/>
              <a:t>It is </a:t>
            </a:r>
            <a:r>
              <a:rPr lang="is-IS" sz="2000" dirty="0" err="1"/>
              <a:t>important</a:t>
            </a:r>
            <a:r>
              <a:rPr lang="is-IS" sz="2000" dirty="0"/>
              <a:t> </a:t>
            </a:r>
            <a:r>
              <a:rPr lang="is-IS" sz="2000" dirty="0" err="1"/>
              <a:t>to</a:t>
            </a:r>
            <a:r>
              <a:rPr lang="is-IS" sz="2000" dirty="0"/>
              <a:t> </a:t>
            </a:r>
            <a:r>
              <a:rPr lang="is-IS" sz="2000" dirty="0" err="1"/>
              <a:t>know</a:t>
            </a:r>
            <a:r>
              <a:rPr lang="is-IS" sz="2000" dirty="0"/>
              <a:t> </a:t>
            </a:r>
            <a:r>
              <a:rPr lang="is-IS" sz="2000" dirty="0" err="1"/>
              <a:t>how</a:t>
            </a:r>
            <a:r>
              <a:rPr lang="is-IS" sz="2000" dirty="0"/>
              <a:t> </a:t>
            </a:r>
            <a:r>
              <a:rPr lang="is-IS" sz="2000" dirty="0" err="1"/>
              <a:t>your</a:t>
            </a:r>
            <a:r>
              <a:rPr lang="is-IS" sz="2000" dirty="0"/>
              <a:t> </a:t>
            </a:r>
            <a:r>
              <a:rPr lang="is-IS" sz="2000" dirty="0" err="1"/>
              <a:t>guest</a:t>
            </a:r>
            <a:r>
              <a:rPr lang="is-IS" sz="2000" dirty="0"/>
              <a:t> is </a:t>
            </a:r>
            <a:r>
              <a:rPr lang="is-IS" sz="2000" dirty="0" err="1"/>
              <a:t>likely</a:t>
            </a:r>
            <a:r>
              <a:rPr lang="is-IS" sz="2000" dirty="0"/>
              <a:t> </a:t>
            </a:r>
            <a:r>
              <a:rPr lang="is-IS" sz="2000" dirty="0" err="1"/>
              <a:t>to</a:t>
            </a:r>
            <a:r>
              <a:rPr lang="is-IS" sz="2000" dirty="0"/>
              <a:t> </a:t>
            </a:r>
            <a:r>
              <a:rPr lang="is-IS" sz="2000" dirty="0" err="1"/>
              <a:t>experience</a:t>
            </a:r>
            <a:r>
              <a:rPr lang="is-IS" sz="2000" dirty="0"/>
              <a:t> </a:t>
            </a:r>
            <a:r>
              <a:rPr lang="is-IS" sz="2000" dirty="0" err="1"/>
              <a:t>your</a:t>
            </a:r>
            <a:r>
              <a:rPr lang="is-IS" sz="2000" dirty="0"/>
              <a:t> </a:t>
            </a:r>
            <a:r>
              <a:rPr lang="is-IS" sz="2000" dirty="0" err="1"/>
              <a:t>dark</a:t>
            </a:r>
            <a:r>
              <a:rPr lang="is-IS" sz="2000" dirty="0"/>
              <a:t> </a:t>
            </a:r>
            <a:r>
              <a:rPr lang="is-IS" sz="2000" dirty="0" err="1"/>
              <a:t>sky</a:t>
            </a:r>
            <a:r>
              <a:rPr lang="is-IS" sz="2000" dirty="0"/>
              <a:t> </a:t>
            </a:r>
            <a:r>
              <a:rPr lang="is-IS" sz="2000" dirty="0" err="1"/>
              <a:t>ecotourism</a:t>
            </a:r>
            <a:r>
              <a:rPr lang="is-IS" sz="2000" dirty="0"/>
              <a:t> experience. Product </a:t>
            </a:r>
            <a:r>
              <a:rPr lang="is-IS" sz="2000" dirty="0" err="1"/>
              <a:t>development</a:t>
            </a:r>
            <a:r>
              <a:rPr lang="is-IS" sz="2000" dirty="0"/>
              <a:t> is a </a:t>
            </a:r>
            <a:r>
              <a:rPr lang="is-IS" sz="2000" dirty="0" err="1"/>
              <a:t>process</a:t>
            </a:r>
            <a:r>
              <a:rPr lang="is-IS" sz="2000" dirty="0"/>
              <a:t> </a:t>
            </a:r>
            <a:r>
              <a:rPr lang="is-IS" sz="2000" dirty="0" err="1"/>
              <a:t>where</a:t>
            </a:r>
            <a:r>
              <a:rPr lang="is-IS" sz="2000" dirty="0"/>
              <a:t> </a:t>
            </a:r>
            <a:r>
              <a:rPr lang="is-IS" sz="2000" dirty="0" err="1"/>
              <a:t>the</a:t>
            </a:r>
            <a:r>
              <a:rPr lang="is-IS" sz="2000" dirty="0"/>
              <a:t> </a:t>
            </a:r>
            <a:r>
              <a:rPr lang="is-IS" sz="2000" dirty="0" err="1"/>
              <a:t>many</a:t>
            </a:r>
            <a:r>
              <a:rPr lang="is-IS" sz="2000" dirty="0"/>
              <a:t> aspects of </a:t>
            </a:r>
            <a:r>
              <a:rPr lang="is-IS" sz="2000" dirty="0" err="1"/>
              <a:t>the</a:t>
            </a:r>
            <a:r>
              <a:rPr lang="is-IS" sz="2000" dirty="0"/>
              <a:t> </a:t>
            </a:r>
            <a:r>
              <a:rPr lang="is-IS" sz="2000" dirty="0" err="1"/>
              <a:t>travel</a:t>
            </a:r>
            <a:r>
              <a:rPr lang="is-IS" sz="2000" dirty="0"/>
              <a:t> </a:t>
            </a:r>
            <a:r>
              <a:rPr lang="is-IS" sz="2000" dirty="0" err="1"/>
              <a:t>product</a:t>
            </a:r>
            <a:r>
              <a:rPr lang="is-IS" sz="2000" dirty="0"/>
              <a:t> can </a:t>
            </a:r>
            <a:r>
              <a:rPr lang="is-IS" sz="2000" dirty="0" err="1"/>
              <a:t>be</a:t>
            </a:r>
            <a:r>
              <a:rPr lang="is-IS" sz="2000" dirty="0"/>
              <a:t> </a:t>
            </a:r>
            <a:r>
              <a:rPr lang="is-IS" sz="2000" dirty="0" err="1"/>
              <a:t>analysed</a:t>
            </a:r>
            <a:r>
              <a:rPr lang="is-IS" sz="2000" dirty="0"/>
              <a:t>. One </a:t>
            </a:r>
            <a:r>
              <a:rPr lang="is-IS" sz="2000" dirty="0" err="1"/>
              <a:t>way</a:t>
            </a:r>
            <a:r>
              <a:rPr lang="is-IS" sz="2000" dirty="0"/>
              <a:t> </a:t>
            </a:r>
            <a:r>
              <a:rPr lang="is-IS" sz="2000" dirty="0" err="1"/>
              <a:t>to</a:t>
            </a:r>
            <a:r>
              <a:rPr lang="is-IS" sz="2000" dirty="0"/>
              <a:t> </a:t>
            </a:r>
            <a:r>
              <a:rPr lang="is-IS" sz="2000" dirty="0" err="1"/>
              <a:t>review</a:t>
            </a:r>
            <a:r>
              <a:rPr lang="is-IS" sz="2000" dirty="0"/>
              <a:t> </a:t>
            </a:r>
            <a:r>
              <a:rPr lang="is-IS" sz="2000" dirty="0" err="1"/>
              <a:t>and</a:t>
            </a:r>
            <a:r>
              <a:rPr lang="is-IS" sz="2000" dirty="0"/>
              <a:t> </a:t>
            </a:r>
            <a:r>
              <a:rPr lang="is-IS" sz="2000" dirty="0" err="1"/>
              <a:t>strengthen</a:t>
            </a:r>
            <a:r>
              <a:rPr lang="is-IS" sz="2000" dirty="0"/>
              <a:t> </a:t>
            </a:r>
            <a:r>
              <a:rPr lang="is-IS" sz="2000" dirty="0" err="1"/>
              <a:t>your</a:t>
            </a:r>
            <a:r>
              <a:rPr lang="is-IS" sz="2000" dirty="0"/>
              <a:t> </a:t>
            </a:r>
            <a:r>
              <a:rPr lang="is-IS" sz="2000" dirty="0" err="1"/>
              <a:t>experience</a:t>
            </a:r>
            <a:r>
              <a:rPr lang="is-IS" sz="2000" dirty="0"/>
              <a:t> is </a:t>
            </a:r>
            <a:r>
              <a:rPr lang="is-IS" sz="2000" dirty="0" err="1"/>
              <a:t>to</a:t>
            </a:r>
            <a:r>
              <a:rPr lang="is-IS" sz="2000" dirty="0"/>
              <a:t> </a:t>
            </a:r>
            <a:r>
              <a:rPr lang="is-IS" sz="2000" dirty="0" err="1"/>
              <a:t>look</a:t>
            </a:r>
            <a:r>
              <a:rPr lang="is-IS" sz="2000" dirty="0"/>
              <a:t> at </a:t>
            </a:r>
            <a:r>
              <a:rPr lang="is-IS" sz="2000" dirty="0" err="1"/>
              <a:t>the</a:t>
            </a:r>
            <a:r>
              <a:rPr lang="is-IS" sz="2000" dirty="0"/>
              <a:t> </a:t>
            </a:r>
            <a:r>
              <a:rPr lang="is-IS" sz="2000" dirty="0" err="1"/>
              <a:t>following</a:t>
            </a:r>
            <a:r>
              <a:rPr lang="is-IS" sz="2000" dirty="0"/>
              <a:t> </a:t>
            </a:r>
            <a:r>
              <a:rPr lang="is-IS" sz="2000" dirty="0" err="1"/>
              <a:t>three</a:t>
            </a:r>
            <a:r>
              <a:rPr lang="is-IS" sz="2000" dirty="0"/>
              <a:t> </a:t>
            </a:r>
            <a:r>
              <a:rPr lang="is-IS" sz="2000" dirty="0" err="1"/>
              <a:t>steps</a:t>
            </a:r>
            <a:r>
              <a:rPr lang="is-IS" sz="2000" dirty="0"/>
              <a:t> from </a:t>
            </a:r>
            <a:r>
              <a:rPr lang="is-IS" sz="2000" dirty="0" err="1"/>
              <a:t>the</a:t>
            </a:r>
            <a:r>
              <a:rPr lang="is-IS" sz="2000" dirty="0"/>
              <a:t> eyes of </a:t>
            </a:r>
            <a:r>
              <a:rPr lang="is-IS" sz="2000" dirty="0" err="1"/>
              <a:t>the</a:t>
            </a:r>
            <a:r>
              <a:rPr lang="is-IS" sz="2000" dirty="0"/>
              <a:t> </a:t>
            </a:r>
            <a:r>
              <a:rPr lang="is-IS" sz="2000" dirty="0" err="1"/>
              <a:t>guest</a:t>
            </a:r>
            <a:r>
              <a:rPr lang="is-IS" sz="2000" dirty="0"/>
              <a:t>:</a:t>
            </a:r>
            <a:endParaRPr sz="2000" dirty="0"/>
          </a:p>
          <a:p>
            <a:pPr marL="0" lvl="0" indent="0" algn="l" rtl="0">
              <a:lnSpc>
                <a:spcPct val="100000"/>
              </a:lnSpc>
              <a:spcBef>
                <a:spcPts val="0"/>
              </a:spcBef>
              <a:spcAft>
                <a:spcPts val="0"/>
              </a:spcAft>
              <a:buClr>
                <a:schemeClr val="dk1"/>
              </a:buClr>
              <a:buSzPts val="1774"/>
              <a:buNone/>
            </a:pPr>
            <a:endParaRPr sz="2000" dirty="0"/>
          </a:p>
          <a:p>
            <a:pPr marL="0" lvl="0" indent="0" algn="l" rtl="0">
              <a:lnSpc>
                <a:spcPct val="100000"/>
              </a:lnSpc>
              <a:spcBef>
                <a:spcPts val="0"/>
              </a:spcBef>
              <a:spcAft>
                <a:spcPts val="0"/>
              </a:spcAft>
              <a:buClr>
                <a:schemeClr val="dk1"/>
              </a:buClr>
              <a:buSzPts val="1700"/>
              <a:buNone/>
            </a:pPr>
            <a:r>
              <a:rPr lang="is-IS" sz="2000" b="1" dirty="0" err="1"/>
              <a:t>Step</a:t>
            </a:r>
            <a:r>
              <a:rPr lang="is-IS" sz="2000" b="1" dirty="0"/>
              <a:t> 1 </a:t>
            </a:r>
            <a:r>
              <a:rPr lang="is-IS" sz="2000" dirty="0"/>
              <a:t>- </a:t>
            </a:r>
            <a:r>
              <a:rPr lang="is-IS" sz="2000" dirty="0" err="1"/>
              <a:t>Anticipation</a:t>
            </a:r>
            <a:r>
              <a:rPr lang="is-IS" sz="2000" dirty="0"/>
              <a:t> </a:t>
            </a:r>
            <a:r>
              <a:rPr lang="is-IS" sz="2000" dirty="0" err="1"/>
              <a:t>before</a:t>
            </a:r>
            <a:r>
              <a:rPr lang="is-IS" sz="2000" dirty="0"/>
              <a:t> </a:t>
            </a:r>
            <a:r>
              <a:rPr lang="is-IS" sz="2000" dirty="0" err="1"/>
              <a:t>the</a:t>
            </a:r>
            <a:r>
              <a:rPr lang="is-IS" sz="2000" dirty="0"/>
              <a:t> </a:t>
            </a:r>
            <a:r>
              <a:rPr lang="is-IS" sz="2000" dirty="0" err="1"/>
              <a:t>tour</a:t>
            </a:r>
            <a:r>
              <a:rPr lang="is-IS" sz="2000" dirty="0"/>
              <a:t> </a:t>
            </a:r>
            <a:r>
              <a:rPr lang="is-IS" sz="2000" dirty="0" err="1"/>
              <a:t>begins</a:t>
            </a:r>
            <a:r>
              <a:rPr lang="is-IS" sz="2000" dirty="0"/>
              <a:t> – </a:t>
            </a:r>
            <a:r>
              <a:rPr lang="is-IS" sz="2000" dirty="0" err="1"/>
              <a:t>how</a:t>
            </a:r>
            <a:r>
              <a:rPr lang="is-IS" sz="2000" dirty="0"/>
              <a:t> </a:t>
            </a:r>
            <a:r>
              <a:rPr lang="is-IS" sz="2000" dirty="0" err="1"/>
              <a:t>do</a:t>
            </a:r>
            <a:r>
              <a:rPr lang="is-IS" sz="2000" dirty="0"/>
              <a:t> I </a:t>
            </a:r>
            <a:r>
              <a:rPr lang="is-IS" sz="2000" dirty="0" err="1"/>
              <a:t>present</a:t>
            </a:r>
            <a:r>
              <a:rPr lang="is-IS" sz="2000" dirty="0"/>
              <a:t> </a:t>
            </a:r>
            <a:r>
              <a:rPr lang="is-IS" sz="2000" dirty="0" err="1"/>
              <a:t>my</a:t>
            </a:r>
            <a:r>
              <a:rPr lang="is-IS" sz="2000" dirty="0"/>
              <a:t> </a:t>
            </a:r>
            <a:r>
              <a:rPr lang="is-IS" sz="2000" dirty="0" err="1"/>
              <a:t>experience</a:t>
            </a:r>
            <a:r>
              <a:rPr lang="is-IS" sz="2000" dirty="0"/>
              <a:t>? </a:t>
            </a:r>
            <a:r>
              <a:rPr lang="is-IS" sz="2000" dirty="0" err="1"/>
              <a:t>What</a:t>
            </a:r>
            <a:r>
              <a:rPr lang="is-IS" sz="2000" dirty="0"/>
              <a:t> </a:t>
            </a:r>
            <a:r>
              <a:rPr lang="is-IS" sz="2000" dirty="0" err="1"/>
              <a:t>images</a:t>
            </a:r>
            <a:r>
              <a:rPr lang="is-IS" sz="2000" dirty="0"/>
              <a:t>/</a:t>
            </a:r>
            <a:r>
              <a:rPr lang="is-IS" sz="2000" dirty="0" err="1"/>
              <a:t>videos</a:t>
            </a:r>
            <a:r>
              <a:rPr lang="is-IS" sz="2000" dirty="0"/>
              <a:t> </a:t>
            </a:r>
            <a:r>
              <a:rPr lang="is-IS" sz="2000" dirty="0" err="1"/>
              <a:t>do</a:t>
            </a:r>
            <a:r>
              <a:rPr lang="is-IS" sz="2000" dirty="0"/>
              <a:t> I </a:t>
            </a:r>
            <a:r>
              <a:rPr lang="is-IS" sz="2000" dirty="0" err="1"/>
              <a:t>use</a:t>
            </a:r>
            <a:r>
              <a:rPr lang="is-IS" sz="2000" dirty="0"/>
              <a:t>? </a:t>
            </a:r>
            <a:r>
              <a:rPr lang="is-IS" sz="2000" dirty="0" err="1"/>
              <a:t>What</a:t>
            </a:r>
            <a:r>
              <a:rPr lang="is-IS" sz="2000" dirty="0"/>
              <a:t> </a:t>
            </a:r>
            <a:r>
              <a:rPr lang="is-IS" sz="2000" dirty="0" err="1"/>
              <a:t>words</a:t>
            </a:r>
            <a:r>
              <a:rPr lang="is-IS" sz="2000" dirty="0"/>
              <a:t>?</a:t>
            </a:r>
            <a:endParaRPr sz="2000" dirty="0"/>
          </a:p>
          <a:p>
            <a:pPr marL="0" lvl="0" indent="0" algn="l" rtl="0">
              <a:lnSpc>
                <a:spcPct val="100000"/>
              </a:lnSpc>
              <a:spcBef>
                <a:spcPts val="0"/>
              </a:spcBef>
              <a:spcAft>
                <a:spcPts val="0"/>
              </a:spcAft>
              <a:buClr>
                <a:schemeClr val="dk1"/>
              </a:buClr>
              <a:buSzPts val="1774"/>
              <a:buNone/>
            </a:pPr>
            <a:endParaRPr sz="2000" dirty="0"/>
          </a:p>
          <a:p>
            <a:pPr marL="0" lvl="0" indent="0" algn="l" rtl="0">
              <a:lnSpc>
                <a:spcPct val="100000"/>
              </a:lnSpc>
              <a:spcBef>
                <a:spcPts val="0"/>
              </a:spcBef>
              <a:spcAft>
                <a:spcPts val="0"/>
              </a:spcAft>
              <a:buClr>
                <a:schemeClr val="dk1"/>
              </a:buClr>
              <a:buSzPts val="1700"/>
              <a:buNone/>
            </a:pPr>
            <a:r>
              <a:rPr lang="is-IS" sz="2000" b="1" dirty="0" err="1"/>
              <a:t>Step</a:t>
            </a:r>
            <a:r>
              <a:rPr lang="is-IS" sz="2000" b="1" dirty="0"/>
              <a:t> 2 </a:t>
            </a:r>
            <a:r>
              <a:rPr lang="is-IS" sz="2000" dirty="0"/>
              <a:t>- The </a:t>
            </a:r>
            <a:r>
              <a:rPr lang="is-IS" sz="2000" dirty="0" err="1"/>
              <a:t>experience</a:t>
            </a:r>
            <a:r>
              <a:rPr lang="is-IS" sz="2000" dirty="0"/>
              <a:t> </a:t>
            </a:r>
            <a:r>
              <a:rPr lang="is-IS" sz="2000" dirty="0" err="1"/>
              <a:t>itself</a:t>
            </a:r>
            <a:r>
              <a:rPr lang="is-IS" sz="2000" dirty="0"/>
              <a:t> – </a:t>
            </a:r>
            <a:r>
              <a:rPr lang="is-IS" sz="2000" dirty="0" err="1"/>
              <a:t>does</a:t>
            </a:r>
            <a:r>
              <a:rPr lang="is-IS" sz="2000" dirty="0"/>
              <a:t> </a:t>
            </a:r>
            <a:r>
              <a:rPr lang="is-IS" sz="2000" dirty="0" err="1"/>
              <a:t>the</a:t>
            </a:r>
            <a:r>
              <a:rPr lang="is-IS" sz="2000" dirty="0"/>
              <a:t> </a:t>
            </a:r>
            <a:r>
              <a:rPr lang="is-IS" sz="2000" dirty="0" err="1"/>
              <a:t>guest</a:t>
            </a:r>
            <a:r>
              <a:rPr lang="is-IS" sz="2000" dirty="0"/>
              <a:t> get </a:t>
            </a:r>
            <a:r>
              <a:rPr lang="is-IS" sz="2000" dirty="0" err="1"/>
              <a:t>what</a:t>
            </a:r>
            <a:r>
              <a:rPr lang="is-IS" sz="2000" dirty="0"/>
              <a:t> </a:t>
            </a:r>
            <a:r>
              <a:rPr lang="is-IS" sz="2000" dirty="0" err="1"/>
              <a:t>was</a:t>
            </a:r>
            <a:r>
              <a:rPr lang="is-IS" sz="2000" dirty="0"/>
              <a:t> </a:t>
            </a:r>
            <a:r>
              <a:rPr lang="is-IS" sz="2000" dirty="0" err="1"/>
              <a:t>promised</a:t>
            </a:r>
            <a:r>
              <a:rPr lang="is-IS" sz="2000" dirty="0"/>
              <a:t>? Can I </a:t>
            </a:r>
            <a:r>
              <a:rPr lang="is-IS" sz="2000" dirty="0" err="1"/>
              <a:t>exceed</a:t>
            </a:r>
            <a:r>
              <a:rPr lang="is-IS" sz="2000" dirty="0"/>
              <a:t> </a:t>
            </a:r>
            <a:r>
              <a:rPr lang="is-IS" sz="2000" dirty="0" err="1"/>
              <a:t>those</a:t>
            </a:r>
            <a:r>
              <a:rPr lang="is-IS" sz="2000" dirty="0"/>
              <a:t> </a:t>
            </a:r>
            <a:r>
              <a:rPr lang="is-IS" sz="2000" dirty="0" err="1"/>
              <a:t>expectations</a:t>
            </a:r>
            <a:r>
              <a:rPr lang="is-IS" sz="2000" dirty="0"/>
              <a:t>? </a:t>
            </a:r>
            <a:r>
              <a:rPr lang="is-IS" sz="2000" dirty="0" err="1"/>
              <a:t>How</a:t>
            </a:r>
            <a:r>
              <a:rPr lang="is-IS" sz="2000" dirty="0"/>
              <a:t> </a:t>
            </a:r>
            <a:r>
              <a:rPr lang="is-IS" sz="2000" dirty="0" err="1"/>
              <a:t>do</a:t>
            </a:r>
            <a:r>
              <a:rPr lang="is-IS" sz="2000" dirty="0"/>
              <a:t> I </a:t>
            </a:r>
            <a:r>
              <a:rPr lang="is-IS" sz="2000" dirty="0" err="1"/>
              <a:t>do</a:t>
            </a:r>
            <a:r>
              <a:rPr lang="is-IS" sz="2000" dirty="0"/>
              <a:t> that?</a:t>
            </a:r>
            <a:endParaRPr sz="2000" dirty="0"/>
          </a:p>
          <a:p>
            <a:pPr marL="0" lvl="0" indent="0" algn="l" rtl="0">
              <a:lnSpc>
                <a:spcPct val="100000"/>
              </a:lnSpc>
              <a:spcBef>
                <a:spcPts val="0"/>
              </a:spcBef>
              <a:spcAft>
                <a:spcPts val="0"/>
              </a:spcAft>
              <a:buClr>
                <a:schemeClr val="dk1"/>
              </a:buClr>
              <a:buSzPts val="1774"/>
              <a:buNone/>
            </a:pPr>
            <a:endParaRPr sz="2000" dirty="0"/>
          </a:p>
          <a:p>
            <a:pPr marL="0" lvl="0" indent="0" algn="l" rtl="0">
              <a:lnSpc>
                <a:spcPct val="100000"/>
              </a:lnSpc>
              <a:spcBef>
                <a:spcPts val="0"/>
              </a:spcBef>
              <a:spcAft>
                <a:spcPts val="0"/>
              </a:spcAft>
              <a:buClr>
                <a:schemeClr val="dk1"/>
              </a:buClr>
              <a:buSzPts val="1700"/>
              <a:buNone/>
            </a:pPr>
            <a:r>
              <a:rPr lang="is-IS" sz="2000" b="1" dirty="0" err="1"/>
              <a:t>Step</a:t>
            </a:r>
            <a:r>
              <a:rPr lang="is-IS" sz="2000" b="1" dirty="0"/>
              <a:t> 3 </a:t>
            </a:r>
            <a:r>
              <a:rPr lang="is-IS" sz="2000" dirty="0"/>
              <a:t>- </a:t>
            </a:r>
            <a:r>
              <a:rPr lang="is-IS" sz="2000" dirty="0" err="1"/>
              <a:t>Memories</a:t>
            </a:r>
            <a:r>
              <a:rPr lang="is-IS" sz="2000" dirty="0"/>
              <a:t> </a:t>
            </a:r>
            <a:r>
              <a:rPr lang="is-IS" sz="2000" dirty="0" err="1"/>
              <a:t>after</a:t>
            </a:r>
            <a:r>
              <a:rPr lang="is-IS" sz="2000" dirty="0"/>
              <a:t> </a:t>
            </a:r>
            <a:r>
              <a:rPr lang="is-IS" sz="2000" dirty="0" err="1"/>
              <a:t>the</a:t>
            </a:r>
            <a:r>
              <a:rPr lang="is-IS" sz="2000" dirty="0"/>
              <a:t> </a:t>
            </a:r>
            <a:r>
              <a:rPr lang="is-IS" sz="2000" dirty="0" err="1"/>
              <a:t>experience</a:t>
            </a:r>
            <a:r>
              <a:rPr lang="is-IS" sz="2000" dirty="0"/>
              <a:t> - </a:t>
            </a:r>
            <a:r>
              <a:rPr lang="is-IS" sz="2000" dirty="0" err="1"/>
              <a:t>what</a:t>
            </a:r>
            <a:r>
              <a:rPr lang="is-IS" sz="2000" dirty="0"/>
              <a:t> are </a:t>
            </a:r>
            <a:r>
              <a:rPr lang="is-IS" sz="2000" dirty="0" err="1"/>
              <a:t>my</a:t>
            </a:r>
            <a:r>
              <a:rPr lang="is-IS" sz="2000" dirty="0"/>
              <a:t> </a:t>
            </a:r>
            <a:r>
              <a:rPr lang="is-IS" sz="2000" dirty="0" err="1"/>
              <a:t>interactions</a:t>
            </a:r>
            <a:r>
              <a:rPr lang="is-IS" sz="2000" dirty="0"/>
              <a:t> with </a:t>
            </a:r>
            <a:r>
              <a:rPr lang="is-IS" sz="2000" dirty="0" err="1"/>
              <a:t>guests</a:t>
            </a:r>
            <a:r>
              <a:rPr lang="is-IS" sz="2000" dirty="0"/>
              <a:t> at </a:t>
            </a:r>
            <a:r>
              <a:rPr lang="is-IS" sz="2000" dirty="0" err="1"/>
              <a:t>the</a:t>
            </a:r>
            <a:r>
              <a:rPr lang="is-IS" sz="2000" dirty="0"/>
              <a:t> </a:t>
            </a:r>
            <a:r>
              <a:rPr lang="is-IS" sz="2000" dirty="0" err="1"/>
              <a:t>end</a:t>
            </a:r>
            <a:r>
              <a:rPr lang="is-IS" sz="2000" dirty="0"/>
              <a:t> of </a:t>
            </a:r>
            <a:r>
              <a:rPr lang="is-IS" sz="2000" dirty="0" err="1"/>
              <a:t>the</a:t>
            </a:r>
            <a:r>
              <a:rPr lang="is-IS" sz="2000" dirty="0"/>
              <a:t> </a:t>
            </a:r>
            <a:r>
              <a:rPr lang="is-IS" sz="2000" dirty="0" err="1"/>
              <a:t>tour</a:t>
            </a:r>
            <a:r>
              <a:rPr lang="is-IS" sz="2000" dirty="0"/>
              <a:t> </a:t>
            </a:r>
            <a:r>
              <a:rPr lang="is-IS" sz="2000" dirty="0" err="1"/>
              <a:t>and</a:t>
            </a:r>
            <a:r>
              <a:rPr lang="is-IS" sz="2000" dirty="0"/>
              <a:t> </a:t>
            </a:r>
            <a:r>
              <a:rPr lang="is-IS" sz="2000" dirty="0" err="1"/>
              <a:t>when</a:t>
            </a:r>
            <a:r>
              <a:rPr lang="is-IS" sz="2000" dirty="0"/>
              <a:t> </a:t>
            </a:r>
            <a:r>
              <a:rPr lang="is-IS" sz="2000" dirty="0" err="1"/>
              <a:t>they</a:t>
            </a:r>
            <a:r>
              <a:rPr lang="is-IS" sz="2000" dirty="0"/>
              <a:t> </a:t>
            </a:r>
            <a:r>
              <a:rPr lang="is-IS" sz="2000" dirty="0" err="1"/>
              <a:t>return</a:t>
            </a:r>
            <a:r>
              <a:rPr lang="is-IS" sz="2000" dirty="0"/>
              <a:t> </a:t>
            </a:r>
            <a:r>
              <a:rPr lang="is-IS" sz="2000" dirty="0" err="1"/>
              <a:t>home</a:t>
            </a:r>
            <a:r>
              <a:rPr lang="is-IS" sz="2000" dirty="0"/>
              <a:t>? </a:t>
            </a:r>
            <a:r>
              <a:rPr lang="is-IS" sz="2000" dirty="0" err="1"/>
              <a:t>Did</a:t>
            </a:r>
            <a:r>
              <a:rPr lang="is-IS" sz="2000" dirty="0"/>
              <a:t> I send them </a:t>
            </a:r>
            <a:r>
              <a:rPr lang="is-IS" sz="2000" dirty="0" err="1"/>
              <a:t>e.g</a:t>
            </a:r>
            <a:r>
              <a:rPr lang="is-IS" sz="2000" dirty="0"/>
              <a:t>. an </a:t>
            </a:r>
            <a:r>
              <a:rPr lang="is-IS" sz="2000" dirty="0" err="1"/>
              <a:t>email</a:t>
            </a:r>
            <a:r>
              <a:rPr lang="is-IS" sz="2000" dirty="0"/>
              <a:t> </a:t>
            </a:r>
            <a:r>
              <a:rPr lang="is-IS" sz="2000" dirty="0" err="1"/>
              <a:t>and</a:t>
            </a:r>
            <a:r>
              <a:rPr lang="is-IS" sz="2000" dirty="0"/>
              <a:t> </a:t>
            </a:r>
            <a:r>
              <a:rPr lang="is-IS" sz="2000" dirty="0" err="1"/>
              <a:t>tell</a:t>
            </a:r>
            <a:r>
              <a:rPr lang="is-IS" sz="2000" dirty="0"/>
              <a:t> them </a:t>
            </a:r>
            <a:r>
              <a:rPr lang="is-IS" sz="2000" dirty="0" err="1"/>
              <a:t>what</a:t>
            </a:r>
            <a:r>
              <a:rPr lang="is-IS" sz="2000" dirty="0"/>
              <a:t> I </a:t>
            </a:r>
            <a:r>
              <a:rPr lang="is-IS" sz="2000" dirty="0" err="1"/>
              <a:t>offer</a:t>
            </a:r>
            <a:r>
              <a:rPr lang="is-IS" sz="2000" dirty="0"/>
              <a:t> </a:t>
            </a:r>
            <a:r>
              <a:rPr lang="is-IS" sz="2000" dirty="0" err="1"/>
              <a:t>in</a:t>
            </a:r>
            <a:r>
              <a:rPr lang="is-IS" sz="2000" dirty="0"/>
              <a:t> other </a:t>
            </a:r>
            <a:r>
              <a:rPr lang="is-IS" sz="2000" dirty="0" err="1"/>
              <a:t>seasons</a:t>
            </a:r>
            <a:r>
              <a:rPr lang="is-IS" sz="2000" dirty="0"/>
              <a:t>? </a:t>
            </a:r>
            <a:r>
              <a:rPr lang="is-IS" sz="2000" dirty="0" err="1"/>
              <a:t>Do</a:t>
            </a:r>
            <a:r>
              <a:rPr lang="is-IS" sz="2000" dirty="0"/>
              <a:t> I send a </a:t>
            </a:r>
            <a:r>
              <a:rPr lang="is-IS" sz="2000" dirty="0" err="1"/>
              <a:t>thank</a:t>
            </a:r>
            <a:r>
              <a:rPr lang="is-IS" sz="2000" dirty="0"/>
              <a:t> </a:t>
            </a:r>
            <a:r>
              <a:rPr lang="is-IS" sz="2000" dirty="0" err="1"/>
              <a:t>you</a:t>
            </a:r>
            <a:r>
              <a:rPr lang="is-IS" sz="2000" dirty="0"/>
              <a:t> </a:t>
            </a:r>
            <a:r>
              <a:rPr lang="is-IS" sz="2000" dirty="0" err="1"/>
              <a:t>note</a:t>
            </a:r>
            <a:r>
              <a:rPr lang="is-IS" sz="2000" dirty="0"/>
              <a:t> that </a:t>
            </a:r>
            <a:r>
              <a:rPr lang="is-IS" sz="2000" dirty="0" err="1"/>
              <a:t>mentions</a:t>
            </a:r>
            <a:r>
              <a:rPr lang="is-IS" sz="2000" dirty="0"/>
              <a:t> other </a:t>
            </a:r>
            <a:r>
              <a:rPr lang="is-IS" sz="2000" dirty="0" err="1"/>
              <a:t>travel</a:t>
            </a:r>
            <a:r>
              <a:rPr lang="is-IS" sz="2000" dirty="0"/>
              <a:t> </a:t>
            </a:r>
            <a:r>
              <a:rPr lang="is-IS" sz="2000" dirty="0" err="1"/>
              <a:t>products</a:t>
            </a:r>
            <a:r>
              <a:rPr lang="is-IS" sz="2000" dirty="0"/>
              <a:t>?</a:t>
            </a:r>
            <a:endParaRPr sz="2000" dirty="0"/>
          </a:p>
        </p:txBody>
      </p:sp>
      <p:pic>
        <p:nvPicPr>
          <p:cNvPr id="360" name="Google Shape;360;p22" descr="20190827_135459.jpg"/>
          <p:cNvPicPr preferRelativeResize="0"/>
          <p:nvPr/>
        </p:nvPicPr>
        <p:blipFill rotWithShape="1">
          <a:blip r:embed="rId3">
            <a:alphaModFix/>
          </a:blip>
          <a:srcRect/>
          <a:stretch/>
        </p:blipFill>
        <p:spPr>
          <a:xfrm>
            <a:off x="515249" y="278053"/>
            <a:ext cx="3708400" cy="2085976"/>
          </a:xfrm>
          <a:prstGeom prst="rect">
            <a:avLst/>
          </a:prstGeom>
          <a:noFill/>
          <a:ln>
            <a:noFill/>
          </a:ln>
        </p:spPr>
      </p:pic>
      <p:sp>
        <p:nvSpPr>
          <p:cNvPr id="361" name="Google Shape;361;p22"/>
          <p:cNvSpPr txBox="1"/>
          <p:nvPr/>
        </p:nvSpPr>
        <p:spPr>
          <a:xfrm>
            <a:off x="699742" y="1873633"/>
            <a:ext cx="307648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600" dirty="0" err="1">
                <a:solidFill>
                  <a:schemeClr val="lt1"/>
                </a:solidFill>
                <a:latin typeface="Century Schoolbook"/>
                <a:ea typeface="Century Schoolbook"/>
                <a:cs typeface="Century Schoolbook"/>
                <a:sym typeface="Century Schoolbook"/>
              </a:rPr>
              <a:t>Breath</a:t>
            </a:r>
            <a:r>
              <a:rPr lang="is-IS" sz="1600" dirty="0">
                <a:solidFill>
                  <a:schemeClr val="lt1"/>
                </a:solidFill>
                <a:latin typeface="Century Schoolbook"/>
                <a:ea typeface="Century Schoolbook"/>
                <a:cs typeface="Century Schoolbook"/>
                <a:sym typeface="Century Schoolbook"/>
              </a:rPr>
              <a:t> </a:t>
            </a:r>
            <a:r>
              <a:rPr lang="is-IS" sz="1600" dirty="0" err="1">
                <a:solidFill>
                  <a:schemeClr val="lt1"/>
                </a:solidFill>
                <a:latin typeface="Century Schoolbook"/>
                <a:ea typeface="Century Schoolbook"/>
                <a:cs typeface="Century Schoolbook"/>
                <a:sym typeface="Century Schoolbook"/>
              </a:rPr>
              <a:t>in</a:t>
            </a:r>
            <a:r>
              <a:rPr lang="is-IS" sz="1600" dirty="0">
                <a:solidFill>
                  <a:schemeClr val="lt1"/>
                </a:solidFill>
                <a:latin typeface="Century Schoolbook"/>
                <a:ea typeface="Century Schoolbook"/>
                <a:cs typeface="Century Schoolbook"/>
                <a:sym typeface="Century Schoolbook"/>
              </a:rPr>
              <a:t> </a:t>
            </a:r>
            <a:r>
              <a:rPr lang="is-IS" sz="1600" dirty="0" err="1">
                <a:solidFill>
                  <a:schemeClr val="lt1"/>
                </a:solidFill>
                <a:latin typeface="Century Schoolbook"/>
                <a:ea typeface="Century Schoolbook"/>
                <a:cs typeface="Century Schoolbook"/>
                <a:sym typeface="Century Schoolbook"/>
              </a:rPr>
              <a:t>the</a:t>
            </a:r>
            <a:r>
              <a:rPr lang="is-IS" sz="1600" dirty="0">
                <a:solidFill>
                  <a:schemeClr val="lt1"/>
                </a:solidFill>
                <a:latin typeface="Century Schoolbook"/>
                <a:ea typeface="Century Schoolbook"/>
                <a:cs typeface="Century Schoolbook"/>
                <a:sym typeface="Century Schoolbook"/>
              </a:rPr>
              <a:t> </a:t>
            </a:r>
            <a:r>
              <a:rPr lang="is-IS" sz="1600" dirty="0" err="1">
                <a:solidFill>
                  <a:schemeClr val="lt1"/>
                </a:solidFill>
                <a:latin typeface="Century Schoolbook"/>
                <a:ea typeface="Century Schoolbook"/>
                <a:cs typeface="Century Schoolbook"/>
                <a:sym typeface="Century Schoolbook"/>
              </a:rPr>
              <a:t>power</a:t>
            </a:r>
            <a:r>
              <a:rPr lang="is-IS" sz="1600" dirty="0">
                <a:solidFill>
                  <a:schemeClr val="lt1"/>
                </a:solidFill>
                <a:latin typeface="Century Schoolbook"/>
                <a:ea typeface="Century Schoolbook"/>
                <a:cs typeface="Century Schoolbook"/>
                <a:sym typeface="Century Schoolbook"/>
              </a:rPr>
              <a:t> of </a:t>
            </a:r>
            <a:r>
              <a:rPr lang="is-IS" sz="1600" dirty="0" err="1">
                <a:solidFill>
                  <a:schemeClr val="lt1"/>
                </a:solidFill>
                <a:latin typeface="Century Schoolbook"/>
                <a:ea typeface="Century Schoolbook"/>
                <a:cs typeface="Century Schoolbook"/>
                <a:sym typeface="Century Schoolbook"/>
              </a:rPr>
              <a:t>nature</a:t>
            </a:r>
            <a:r>
              <a:rPr lang="is-IS" sz="1600" dirty="0">
                <a:solidFill>
                  <a:schemeClr val="lt1"/>
                </a:solidFill>
                <a:latin typeface="Century Schoolbook"/>
                <a:ea typeface="Century Schoolbook"/>
                <a:cs typeface="Century Schoolbook"/>
                <a:sym typeface="Century Schoolbook"/>
              </a:rPr>
              <a:t>!</a:t>
            </a:r>
            <a:endParaRPr dirty="0"/>
          </a:p>
        </p:txBody>
      </p:sp>
      <p:sp>
        <p:nvSpPr>
          <p:cNvPr id="362" name="Google Shape;362;p22"/>
          <p:cNvSpPr txBox="1">
            <a:spLocks noGrp="1"/>
          </p:cNvSpPr>
          <p:nvPr>
            <p:ph type="body" idx="1"/>
          </p:nvPr>
        </p:nvSpPr>
        <p:spPr>
          <a:xfrm>
            <a:off x="4711622" y="232055"/>
            <a:ext cx="7629410" cy="5191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None/>
            </a:pPr>
            <a:r>
              <a:rPr lang="is-IS" dirty="0" err="1"/>
              <a:t>Use</a:t>
            </a:r>
            <a:r>
              <a:rPr lang="is-IS" dirty="0"/>
              <a:t> </a:t>
            </a:r>
            <a:r>
              <a:rPr lang="is-IS" dirty="0" err="1"/>
              <a:t>the</a:t>
            </a:r>
            <a:r>
              <a:rPr lang="is-IS" dirty="0"/>
              <a:t> 3 </a:t>
            </a:r>
            <a:r>
              <a:rPr lang="is-IS" dirty="0" err="1"/>
              <a:t>steps</a:t>
            </a:r>
            <a:r>
              <a:rPr lang="is-IS" dirty="0"/>
              <a:t> of </a:t>
            </a:r>
            <a:r>
              <a:rPr lang="is-IS" dirty="0" err="1"/>
              <a:t>experience</a:t>
            </a:r>
            <a:r>
              <a:rPr lang="is-IS" dirty="0"/>
              <a:t> </a:t>
            </a:r>
            <a:r>
              <a:rPr lang="is-IS" dirty="0" err="1"/>
              <a:t>design</a:t>
            </a:r>
            <a:r>
              <a:rPr lang="is-IS" dirty="0"/>
              <a:t> </a:t>
            </a:r>
            <a:endParaRPr dirty="0"/>
          </a:p>
        </p:txBody>
      </p:sp>
      <p:sp>
        <p:nvSpPr>
          <p:cNvPr id="363" name="Google Shape;363;p22"/>
          <p:cNvSpPr txBox="1"/>
          <p:nvPr/>
        </p:nvSpPr>
        <p:spPr>
          <a:xfrm>
            <a:off x="2870208" y="456044"/>
            <a:ext cx="90601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600" dirty="0" err="1">
                <a:solidFill>
                  <a:schemeClr val="lt1"/>
                </a:solidFill>
                <a:latin typeface="Century Schoolbook"/>
                <a:ea typeface="Century Schoolbook"/>
                <a:cs typeface="Century Schoolbook"/>
                <a:sym typeface="Century Schoolbook"/>
              </a:rPr>
              <a:t>Breath</a:t>
            </a:r>
            <a:r>
              <a:rPr lang="is-IS" sz="1600" dirty="0">
                <a:solidFill>
                  <a:schemeClr val="lt1"/>
                </a:solidFill>
                <a:latin typeface="Century Schoolbook"/>
                <a:ea typeface="Century Schoolbook"/>
                <a:cs typeface="Century Schoolbook"/>
                <a:sym typeface="Century Schoolbook"/>
              </a:rPr>
              <a:t>!</a:t>
            </a:r>
            <a:endParaRPr dirty="0"/>
          </a:p>
        </p:txBody>
      </p:sp>
      <p:pic>
        <p:nvPicPr>
          <p:cNvPr id="364" name="Google Shape;364;p22" descr="20190827_124635.jpg"/>
          <p:cNvPicPr preferRelativeResize="0"/>
          <p:nvPr/>
        </p:nvPicPr>
        <p:blipFill rotWithShape="1">
          <a:blip r:embed="rId4">
            <a:alphaModFix/>
          </a:blip>
          <a:srcRect/>
          <a:stretch/>
        </p:blipFill>
        <p:spPr>
          <a:xfrm>
            <a:off x="515249" y="2506125"/>
            <a:ext cx="3931182" cy="2211290"/>
          </a:xfrm>
          <a:prstGeom prst="rect">
            <a:avLst/>
          </a:prstGeom>
          <a:noFill/>
          <a:ln>
            <a:noFill/>
          </a:ln>
        </p:spPr>
      </p:pic>
      <p:sp>
        <p:nvSpPr>
          <p:cNvPr id="365" name="Google Shape;365;p22"/>
          <p:cNvSpPr txBox="1"/>
          <p:nvPr/>
        </p:nvSpPr>
        <p:spPr>
          <a:xfrm>
            <a:off x="2182142" y="3485555"/>
            <a:ext cx="231960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dirty="0" err="1">
                <a:solidFill>
                  <a:srgbClr val="FFFFFF"/>
                </a:solidFill>
                <a:latin typeface="Century Schoolbook"/>
                <a:ea typeface="Century Schoolbook"/>
                <a:cs typeface="Century Schoolbook"/>
                <a:sym typeface="Century Schoolbook"/>
              </a:rPr>
              <a:t>Tell</a:t>
            </a:r>
            <a:r>
              <a:rPr lang="is-IS" sz="1400" dirty="0">
                <a:solidFill>
                  <a:srgbClr val="FFFFFF"/>
                </a:solidFill>
                <a:latin typeface="Century Schoolbook"/>
                <a:ea typeface="Century Schoolbook"/>
                <a:cs typeface="Century Schoolbook"/>
                <a:sym typeface="Century Schoolbook"/>
              </a:rPr>
              <a:t> a </a:t>
            </a:r>
            <a:r>
              <a:rPr lang="is-IS" sz="1400" dirty="0" err="1">
                <a:solidFill>
                  <a:srgbClr val="FFFFFF"/>
                </a:solidFill>
                <a:latin typeface="Century Schoolbook"/>
                <a:ea typeface="Century Schoolbook"/>
                <a:cs typeface="Century Schoolbook"/>
                <a:sym typeface="Century Schoolbook"/>
              </a:rPr>
              <a:t>memorable</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story</a:t>
            </a:r>
            <a:endParaRPr sz="1400" dirty="0">
              <a:solidFill>
                <a:srgbClr val="FFFFFF"/>
              </a:solidFill>
              <a:latin typeface="Century Schoolbook"/>
              <a:ea typeface="Century Schoolbook"/>
              <a:cs typeface="Century Schoolbook"/>
              <a:sym typeface="Century Schoolbook"/>
            </a:endParaRPr>
          </a:p>
        </p:txBody>
      </p:sp>
      <p:sp>
        <p:nvSpPr>
          <p:cNvPr id="366" name="Google Shape;366;p22"/>
          <p:cNvSpPr txBox="1"/>
          <p:nvPr/>
        </p:nvSpPr>
        <p:spPr>
          <a:xfrm>
            <a:off x="543904" y="3993783"/>
            <a:ext cx="394588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dirty="0" err="1">
                <a:solidFill>
                  <a:srgbClr val="FFFFFF"/>
                </a:solidFill>
                <a:latin typeface="Century Schoolbook"/>
                <a:ea typeface="Century Schoolbook"/>
                <a:cs typeface="Century Schoolbook"/>
                <a:sym typeface="Century Schoolbook"/>
              </a:rPr>
              <a:t>Give</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your</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guest</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the</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opportunity</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to</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listen</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calmly</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enjoy</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taste</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etc</a:t>
            </a:r>
            <a:r>
              <a:rPr lang="is-IS" sz="1400" dirty="0">
                <a:solidFill>
                  <a:srgbClr val="FFFFFF"/>
                </a:solidFill>
                <a:latin typeface="Century Schoolbook"/>
                <a:ea typeface="Century Schoolbook"/>
                <a:cs typeface="Century Schoolbook"/>
                <a:sym typeface="Century Schoolbook"/>
              </a:rPr>
              <a:t>.  ...</a:t>
            </a:r>
            <a:endParaRPr dirty="0"/>
          </a:p>
        </p:txBody>
      </p:sp>
      <p:pic>
        <p:nvPicPr>
          <p:cNvPr id="367" name="Google Shape;367;p22" descr="20190827_130357.jpg"/>
          <p:cNvPicPr preferRelativeResize="0"/>
          <p:nvPr/>
        </p:nvPicPr>
        <p:blipFill rotWithShape="1">
          <a:blip r:embed="rId5">
            <a:alphaModFix/>
          </a:blip>
          <a:srcRect/>
          <a:stretch/>
        </p:blipFill>
        <p:spPr>
          <a:xfrm>
            <a:off x="577304" y="4772115"/>
            <a:ext cx="3584290" cy="2016163"/>
          </a:xfrm>
          <a:prstGeom prst="rect">
            <a:avLst/>
          </a:prstGeom>
          <a:noFill/>
          <a:ln>
            <a:noFill/>
          </a:ln>
        </p:spPr>
      </p:pic>
      <p:sp>
        <p:nvSpPr>
          <p:cNvPr id="368" name="Google Shape;368;p22"/>
          <p:cNvSpPr txBox="1"/>
          <p:nvPr/>
        </p:nvSpPr>
        <p:spPr>
          <a:xfrm>
            <a:off x="577305" y="6004621"/>
            <a:ext cx="3584289"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400" dirty="0" err="1">
                <a:solidFill>
                  <a:srgbClr val="FFFFFF"/>
                </a:solidFill>
                <a:latin typeface="Century Schoolbook"/>
                <a:ea typeface="Century Schoolbook"/>
                <a:cs typeface="Century Schoolbook"/>
                <a:sym typeface="Century Schoolbook"/>
              </a:rPr>
              <a:t>We</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thank</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you</a:t>
            </a:r>
            <a:r>
              <a:rPr lang="is-IS" sz="1400" dirty="0">
                <a:solidFill>
                  <a:srgbClr val="FFFFFF"/>
                </a:solidFill>
                <a:latin typeface="Century Schoolbook"/>
                <a:ea typeface="Century Schoolbook"/>
                <a:cs typeface="Century Schoolbook"/>
                <a:sym typeface="Century Schoolbook"/>
              </a:rPr>
              <a:t> for </a:t>
            </a:r>
            <a:r>
              <a:rPr lang="is-IS" sz="1400" dirty="0" err="1">
                <a:solidFill>
                  <a:srgbClr val="FFFFFF"/>
                </a:solidFill>
                <a:latin typeface="Century Schoolbook"/>
                <a:ea typeface="Century Schoolbook"/>
                <a:cs typeface="Century Schoolbook"/>
                <a:sym typeface="Century Schoolbook"/>
              </a:rPr>
              <a:t>the</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visit</a:t>
            </a:r>
            <a:r>
              <a:rPr lang="is-IS" sz="1400" dirty="0">
                <a:solidFill>
                  <a:srgbClr val="FFFFFF"/>
                </a:solidFill>
                <a:latin typeface="Century Schoolbook"/>
                <a:ea typeface="Century Schoolbook"/>
                <a:cs typeface="Century Schoolbook"/>
                <a:sym typeface="Century Schoolbook"/>
              </a:rPr>
              <a:t> ...choose a </a:t>
            </a:r>
            <a:r>
              <a:rPr lang="is-IS" sz="1400" dirty="0" err="1">
                <a:solidFill>
                  <a:srgbClr val="FFFFFF"/>
                </a:solidFill>
                <a:latin typeface="Century Schoolbook"/>
                <a:ea typeface="Century Schoolbook"/>
                <a:cs typeface="Century Schoolbook"/>
                <a:sym typeface="Century Schoolbook"/>
              </a:rPr>
              <a:t>picture</a:t>
            </a:r>
            <a:r>
              <a:rPr lang="is-IS" sz="1400" dirty="0">
                <a:solidFill>
                  <a:srgbClr val="FFFFFF"/>
                </a:solidFill>
                <a:latin typeface="Century Schoolbook"/>
                <a:ea typeface="Century Schoolbook"/>
                <a:cs typeface="Century Schoolbook"/>
                <a:sym typeface="Century Schoolbook"/>
              </a:rPr>
              <a:t> that </a:t>
            </a:r>
            <a:r>
              <a:rPr lang="is-IS" sz="1400" dirty="0" err="1">
                <a:solidFill>
                  <a:srgbClr val="FFFFFF"/>
                </a:solidFill>
                <a:latin typeface="Century Schoolbook"/>
                <a:ea typeface="Century Schoolbook"/>
                <a:cs typeface="Century Schoolbook"/>
                <a:sym typeface="Century Schoolbook"/>
              </a:rPr>
              <a:t>e.g</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shows</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your</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area</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in</a:t>
            </a:r>
            <a:r>
              <a:rPr lang="is-IS" sz="1400" dirty="0">
                <a:solidFill>
                  <a:srgbClr val="FFFFFF"/>
                </a:solidFill>
                <a:latin typeface="Century Schoolbook"/>
                <a:ea typeface="Century Schoolbook"/>
                <a:cs typeface="Century Schoolbook"/>
                <a:sym typeface="Century Schoolbook"/>
              </a:rPr>
              <a:t> a </a:t>
            </a:r>
            <a:r>
              <a:rPr lang="is-IS" sz="1400" dirty="0" err="1">
                <a:solidFill>
                  <a:srgbClr val="FFFFFF"/>
                </a:solidFill>
                <a:latin typeface="Century Schoolbook"/>
                <a:ea typeface="Century Schoolbook"/>
                <a:cs typeface="Century Schoolbook"/>
                <a:sym typeface="Century Schoolbook"/>
              </a:rPr>
              <a:t>different</a:t>
            </a:r>
            <a:r>
              <a:rPr lang="is-IS" sz="1400" dirty="0">
                <a:solidFill>
                  <a:srgbClr val="FFFFFF"/>
                </a:solidFill>
                <a:latin typeface="Century Schoolbook"/>
                <a:ea typeface="Century Schoolbook"/>
                <a:cs typeface="Century Schoolbook"/>
                <a:sym typeface="Century Schoolbook"/>
              </a:rPr>
              <a:t> </a:t>
            </a:r>
            <a:r>
              <a:rPr lang="is-IS" sz="1400" dirty="0" err="1">
                <a:solidFill>
                  <a:srgbClr val="FFFFFF"/>
                </a:solidFill>
                <a:latin typeface="Century Schoolbook"/>
                <a:ea typeface="Century Schoolbook"/>
                <a:cs typeface="Century Schoolbook"/>
                <a:sym typeface="Century Schoolbook"/>
              </a:rPr>
              <a:t>seaon</a:t>
            </a:r>
            <a:endParaRPr sz="1400" dirty="0">
              <a:solidFill>
                <a:srgbClr val="FFFFFF"/>
              </a:solidFill>
              <a:latin typeface="Century Schoolbook"/>
              <a:ea typeface="Century Schoolbook"/>
              <a:cs typeface="Century Schoolbook"/>
              <a:sym typeface="Century Schoolbook"/>
            </a:endParaRPr>
          </a:p>
        </p:txBody>
      </p:sp>
      <p:sp>
        <p:nvSpPr>
          <p:cNvPr id="369" name="Google Shape;369;p22"/>
          <p:cNvSpPr txBox="1"/>
          <p:nvPr/>
        </p:nvSpPr>
        <p:spPr>
          <a:xfrm>
            <a:off x="611183" y="413209"/>
            <a:ext cx="10059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800" b="1" dirty="0" err="1">
                <a:solidFill>
                  <a:schemeClr val="dk1"/>
                </a:solidFill>
                <a:latin typeface="Century Schoolbook"/>
                <a:ea typeface="Century Schoolbook"/>
                <a:cs typeface="Century Schoolbook"/>
                <a:sym typeface="Century Schoolbook"/>
              </a:rPr>
              <a:t>Step</a:t>
            </a:r>
            <a:r>
              <a:rPr lang="is-IS" sz="1800" b="1" dirty="0">
                <a:solidFill>
                  <a:schemeClr val="dk1"/>
                </a:solidFill>
                <a:latin typeface="Century Schoolbook"/>
                <a:ea typeface="Century Schoolbook"/>
                <a:cs typeface="Century Schoolbook"/>
                <a:sym typeface="Century Schoolbook"/>
              </a:rPr>
              <a:t> 1</a:t>
            </a:r>
            <a:endParaRPr dirty="0"/>
          </a:p>
        </p:txBody>
      </p:sp>
      <p:sp>
        <p:nvSpPr>
          <p:cNvPr id="370" name="Google Shape;370;p22"/>
          <p:cNvSpPr txBox="1"/>
          <p:nvPr/>
        </p:nvSpPr>
        <p:spPr>
          <a:xfrm>
            <a:off x="699742" y="2621012"/>
            <a:ext cx="10059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800" b="1" dirty="0" err="1">
                <a:solidFill>
                  <a:schemeClr val="dk1"/>
                </a:solidFill>
                <a:latin typeface="Century Schoolbook"/>
                <a:ea typeface="Century Schoolbook"/>
                <a:cs typeface="Century Schoolbook"/>
                <a:sym typeface="Century Schoolbook"/>
              </a:rPr>
              <a:t>Step</a:t>
            </a:r>
            <a:r>
              <a:rPr lang="is-IS" sz="1800" b="1" dirty="0">
                <a:solidFill>
                  <a:schemeClr val="dk1"/>
                </a:solidFill>
                <a:latin typeface="Century Schoolbook"/>
                <a:ea typeface="Century Schoolbook"/>
                <a:cs typeface="Century Schoolbook"/>
                <a:sym typeface="Century Schoolbook"/>
              </a:rPr>
              <a:t> 2</a:t>
            </a:r>
            <a:endParaRPr dirty="0"/>
          </a:p>
        </p:txBody>
      </p:sp>
      <p:sp>
        <p:nvSpPr>
          <p:cNvPr id="371" name="Google Shape;371;p22"/>
          <p:cNvSpPr txBox="1"/>
          <p:nvPr/>
        </p:nvSpPr>
        <p:spPr>
          <a:xfrm>
            <a:off x="615707" y="4864609"/>
            <a:ext cx="10059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800" b="1">
                <a:solidFill>
                  <a:schemeClr val="dk1"/>
                </a:solidFill>
                <a:latin typeface="Century Schoolbook"/>
                <a:ea typeface="Century Schoolbook"/>
                <a:cs typeface="Century Schoolbook"/>
                <a:sym typeface="Century Schoolbook"/>
              </a:rPr>
              <a:t>Step 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8">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7"/>
          <p:cNvSpPr/>
          <p:nvPr/>
        </p:nvSpPr>
        <p:spPr>
          <a:xfrm>
            <a:off x="701750" y="498747"/>
            <a:ext cx="10914192" cy="1071302"/>
          </a:xfrm>
          <a:prstGeom prst="rect">
            <a:avLst/>
          </a:prstGeom>
          <a:solidFill>
            <a:srgbClr val="305C6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283"/>
              <a:buFont typeface="Century Schoolbook"/>
              <a:buNone/>
            </a:pPr>
            <a:endParaRPr sz="1283">
              <a:solidFill>
                <a:schemeClr val="lt1"/>
              </a:solidFill>
              <a:latin typeface="Century Schoolbook"/>
              <a:ea typeface="Century Schoolbook"/>
              <a:cs typeface="Century Schoolbook"/>
              <a:sym typeface="Century Schoolbook"/>
            </a:endParaRPr>
          </a:p>
        </p:txBody>
      </p:sp>
      <p:sp>
        <p:nvSpPr>
          <p:cNvPr id="319" name="Google Shape;319;p17"/>
          <p:cNvSpPr/>
          <p:nvPr/>
        </p:nvSpPr>
        <p:spPr>
          <a:xfrm>
            <a:off x="4423941" y="-3443729"/>
            <a:ext cx="4915922" cy="1050965"/>
          </a:xfrm>
          <a:prstGeom prst="rect">
            <a:avLst/>
          </a:prstGeom>
          <a:solidFill>
            <a:srgbClr val="7C946D"/>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69"/>
              <a:buFont typeface="Century Schoolbook"/>
              <a:buNone/>
            </a:pPr>
            <a:endParaRPr sz="2069">
              <a:solidFill>
                <a:schemeClr val="lt1"/>
              </a:solidFill>
              <a:latin typeface="Montserrat"/>
              <a:ea typeface="Montserrat"/>
              <a:cs typeface="Montserrat"/>
              <a:sym typeface="Montserrat"/>
            </a:endParaRPr>
          </a:p>
        </p:txBody>
      </p:sp>
      <p:sp>
        <p:nvSpPr>
          <p:cNvPr id="320" name="Google Shape;320;p17"/>
          <p:cNvSpPr/>
          <p:nvPr/>
        </p:nvSpPr>
        <p:spPr>
          <a:xfrm>
            <a:off x="4977436" y="3683517"/>
            <a:ext cx="1548937" cy="1548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69"/>
              <a:buFont typeface="Century Schoolbook"/>
              <a:buNone/>
            </a:pPr>
            <a:endParaRPr sz="2069">
              <a:solidFill>
                <a:schemeClr val="lt1"/>
              </a:solidFill>
              <a:latin typeface="Montserrat"/>
              <a:ea typeface="Montserrat"/>
              <a:cs typeface="Montserrat"/>
              <a:sym typeface="Montserrat"/>
            </a:endParaRPr>
          </a:p>
        </p:txBody>
      </p:sp>
      <p:sp>
        <p:nvSpPr>
          <p:cNvPr id="321" name="Google Shape;321;p17"/>
          <p:cNvSpPr txBox="1"/>
          <p:nvPr/>
        </p:nvSpPr>
        <p:spPr>
          <a:xfrm>
            <a:off x="11615942" y="11443924"/>
            <a:ext cx="576060" cy="430124"/>
          </a:xfrm>
          <a:prstGeom prst="rect">
            <a:avLst/>
          </a:prstGeom>
          <a:noFill/>
          <a:ln>
            <a:noFill/>
          </a:ln>
        </p:spPr>
        <p:txBody>
          <a:bodyPr spcFirstLastPara="1" wrap="square" lIns="147450" tIns="73725" rIns="147450" bIns="73725" anchor="ctr" anchorCtr="0">
            <a:noAutofit/>
          </a:bodyPr>
          <a:lstStyle/>
          <a:p>
            <a:pPr marL="0" marR="0" lvl="0" indent="0" algn="ctr" rtl="0">
              <a:spcBef>
                <a:spcPts val="0"/>
              </a:spcBef>
              <a:spcAft>
                <a:spcPts val="0"/>
              </a:spcAft>
              <a:buClr>
                <a:schemeClr val="dk1"/>
              </a:buClr>
              <a:buSzPts val="1291"/>
              <a:buFont typeface="Calibri"/>
              <a:buNone/>
            </a:pPr>
            <a:fld id="{00000000-1234-1234-1234-123412341234}" type="slidenum">
              <a:rPr lang="is-IS" sz="1291" b="0" i="0">
                <a:solidFill>
                  <a:schemeClr val="dk1"/>
                </a:solidFill>
                <a:latin typeface="Calibri"/>
                <a:ea typeface="Calibri"/>
                <a:cs typeface="Calibri"/>
                <a:sym typeface="Calibri"/>
              </a:rPr>
              <a:t>16</a:t>
            </a:fld>
            <a:endParaRPr sz="1291" b="0" i="0">
              <a:solidFill>
                <a:schemeClr val="dk1"/>
              </a:solidFill>
              <a:latin typeface="Calibri"/>
              <a:ea typeface="Calibri"/>
              <a:cs typeface="Calibri"/>
              <a:sym typeface="Calibri"/>
            </a:endParaRPr>
          </a:p>
        </p:txBody>
      </p:sp>
      <p:sp>
        <p:nvSpPr>
          <p:cNvPr id="322" name="Google Shape;322;p17"/>
          <p:cNvSpPr txBox="1">
            <a:spLocks noGrp="1"/>
          </p:cNvSpPr>
          <p:nvPr>
            <p:ph type="body" idx="3"/>
          </p:nvPr>
        </p:nvSpPr>
        <p:spPr>
          <a:xfrm>
            <a:off x="4423941" y="1625546"/>
            <a:ext cx="7351552" cy="49100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774"/>
              <a:buNone/>
            </a:pPr>
            <a:endParaRPr dirty="0"/>
          </a:p>
          <a:p>
            <a:pPr marL="0" lvl="0" indent="0" algn="l" rtl="0">
              <a:lnSpc>
                <a:spcPct val="100000"/>
              </a:lnSpc>
              <a:spcBef>
                <a:spcPts val="0"/>
              </a:spcBef>
              <a:spcAft>
                <a:spcPts val="0"/>
              </a:spcAft>
              <a:buClr>
                <a:schemeClr val="dk1"/>
              </a:buClr>
              <a:buSzPts val="1700"/>
              <a:buNone/>
            </a:pPr>
            <a:r>
              <a:rPr lang="is-IS" dirty="0" err="1"/>
              <a:t>Keep</a:t>
            </a:r>
            <a:r>
              <a:rPr lang="is-IS" dirty="0"/>
              <a:t> </a:t>
            </a:r>
            <a:r>
              <a:rPr lang="is-IS" dirty="0" err="1"/>
              <a:t>in</a:t>
            </a:r>
            <a:r>
              <a:rPr lang="is-IS" dirty="0"/>
              <a:t> </a:t>
            </a:r>
            <a:r>
              <a:rPr lang="is-IS" dirty="0" err="1"/>
              <a:t>mind</a:t>
            </a:r>
            <a:r>
              <a:rPr lang="is-IS" dirty="0"/>
              <a:t> </a:t>
            </a:r>
            <a:r>
              <a:rPr lang="is-IS" dirty="0" err="1"/>
              <a:t>what</a:t>
            </a:r>
            <a:r>
              <a:rPr lang="is-IS" dirty="0"/>
              <a:t> </a:t>
            </a:r>
            <a:r>
              <a:rPr lang="is-IS" dirty="0" err="1"/>
              <a:t>your</a:t>
            </a:r>
            <a:r>
              <a:rPr lang="is-IS" dirty="0"/>
              <a:t> </a:t>
            </a:r>
            <a:r>
              <a:rPr lang="is-IS" dirty="0" err="1"/>
              <a:t>guest</a:t>
            </a:r>
            <a:r>
              <a:rPr lang="is-IS" dirty="0"/>
              <a:t> </a:t>
            </a:r>
            <a:r>
              <a:rPr lang="is-IS" b="1" dirty="0" err="1"/>
              <a:t>anticipation</a:t>
            </a:r>
            <a:r>
              <a:rPr lang="is-IS" b="1" dirty="0"/>
              <a:t> </a:t>
            </a:r>
            <a:r>
              <a:rPr lang="is-IS" b="1" dirty="0" err="1"/>
              <a:t>before</a:t>
            </a:r>
            <a:r>
              <a:rPr lang="is-IS" b="1" dirty="0"/>
              <a:t> </a:t>
            </a:r>
            <a:r>
              <a:rPr lang="is-IS" b="1" dirty="0" err="1"/>
              <a:t>the</a:t>
            </a:r>
            <a:r>
              <a:rPr lang="is-IS" b="1" dirty="0"/>
              <a:t> </a:t>
            </a:r>
            <a:r>
              <a:rPr lang="is-IS" b="1" dirty="0" err="1"/>
              <a:t>tour</a:t>
            </a:r>
            <a:r>
              <a:rPr lang="is-IS" b="1" dirty="0"/>
              <a:t> </a:t>
            </a:r>
            <a:r>
              <a:rPr lang="is-IS" b="1" dirty="0" err="1"/>
              <a:t>begins</a:t>
            </a:r>
            <a:r>
              <a:rPr lang="is-IS" b="1" dirty="0"/>
              <a:t> </a:t>
            </a:r>
            <a:r>
              <a:rPr lang="is-IS" dirty="0"/>
              <a:t>– </a:t>
            </a:r>
            <a:r>
              <a:rPr lang="is-IS" dirty="0" err="1"/>
              <a:t>how</a:t>
            </a:r>
            <a:r>
              <a:rPr lang="is-IS" dirty="0"/>
              <a:t> </a:t>
            </a:r>
            <a:r>
              <a:rPr lang="is-IS" dirty="0" err="1"/>
              <a:t>do</a:t>
            </a:r>
            <a:r>
              <a:rPr lang="is-IS" dirty="0"/>
              <a:t> I </a:t>
            </a:r>
            <a:r>
              <a:rPr lang="is-IS" dirty="0" err="1"/>
              <a:t>present</a:t>
            </a:r>
            <a:r>
              <a:rPr lang="is-IS" dirty="0"/>
              <a:t> </a:t>
            </a:r>
            <a:r>
              <a:rPr lang="is-IS" dirty="0" err="1"/>
              <a:t>my</a:t>
            </a:r>
            <a:r>
              <a:rPr lang="is-IS" dirty="0"/>
              <a:t> </a:t>
            </a:r>
            <a:r>
              <a:rPr lang="is-IS" dirty="0" err="1"/>
              <a:t>tourism</a:t>
            </a:r>
            <a:r>
              <a:rPr lang="is-IS" dirty="0"/>
              <a:t> </a:t>
            </a:r>
            <a:r>
              <a:rPr lang="is-IS" dirty="0" err="1"/>
              <a:t>product</a:t>
            </a:r>
            <a:r>
              <a:rPr lang="is-IS" dirty="0"/>
              <a:t>?  </a:t>
            </a:r>
            <a:r>
              <a:rPr lang="is-IS" dirty="0" err="1"/>
              <a:t>So</a:t>
            </a:r>
            <a:r>
              <a:rPr lang="is-IS" dirty="0"/>
              <a:t> </a:t>
            </a:r>
            <a:r>
              <a:rPr lang="is-IS" dirty="0" err="1"/>
              <a:t>you</a:t>
            </a:r>
            <a:r>
              <a:rPr lang="is-IS" dirty="0"/>
              <a:t> </a:t>
            </a:r>
            <a:r>
              <a:rPr lang="is-IS" dirty="0" err="1"/>
              <a:t>need</a:t>
            </a:r>
            <a:r>
              <a:rPr lang="is-IS" dirty="0"/>
              <a:t> </a:t>
            </a:r>
            <a:r>
              <a:rPr lang="is-IS" dirty="0" err="1"/>
              <a:t>to</a:t>
            </a:r>
            <a:r>
              <a:rPr lang="is-IS" dirty="0"/>
              <a:t> ask </a:t>
            </a:r>
            <a:r>
              <a:rPr lang="is-IS" dirty="0" err="1"/>
              <a:t>yourself</a:t>
            </a:r>
            <a:r>
              <a:rPr lang="is-IS" dirty="0"/>
              <a:t> </a:t>
            </a:r>
            <a:r>
              <a:rPr lang="is-IS" dirty="0" err="1"/>
              <a:t>what</a:t>
            </a:r>
            <a:r>
              <a:rPr lang="is-IS" dirty="0"/>
              <a:t> </a:t>
            </a:r>
            <a:r>
              <a:rPr lang="is-IS" dirty="0" err="1"/>
              <a:t>pictures</a:t>
            </a:r>
            <a:r>
              <a:rPr lang="is-IS" dirty="0"/>
              <a:t>, </a:t>
            </a:r>
            <a:r>
              <a:rPr lang="is-IS" dirty="0" err="1"/>
              <a:t>videos</a:t>
            </a:r>
            <a:r>
              <a:rPr lang="is-IS" dirty="0"/>
              <a:t> </a:t>
            </a:r>
            <a:r>
              <a:rPr lang="is-IS" dirty="0" err="1"/>
              <a:t>and</a:t>
            </a:r>
            <a:r>
              <a:rPr lang="is-IS" dirty="0"/>
              <a:t> </a:t>
            </a:r>
            <a:r>
              <a:rPr lang="is-IS" dirty="0" err="1"/>
              <a:t>words</a:t>
            </a:r>
            <a:r>
              <a:rPr lang="is-IS" dirty="0"/>
              <a:t> </a:t>
            </a:r>
            <a:r>
              <a:rPr lang="is-IS" dirty="0" err="1"/>
              <a:t>do</a:t>
            </a:r>
            <a:r>
              <a:rPr lang="is-IS" dirty="0"/>
              <a:t> I </a:t>
            </a:r>
            <a:r>
              <a:rPr lang="is-IS" dirty="0" err="1"/>
              <a:t>use</a:t>
            </a:r>
            <a:r>
              <a:rPr lang="is-IS" dirty="0"/>
              <a:t>?</a:t>
            </a:r>
            <a:endParaRPr dirty="0"/>
          </a:p>
          <a:p>
            <a:pPr marL="0" lvl="0" indent="0" algn="l" rtl="0">
              <a:lnSpc>
                <a:spcPct val="100000"/>
              </a:lnSpc>
              <a:spcBef>
                <a:spcPts val="0"/>
              </a:spcBef>
              <a:spcAft>
                <a:spcPts val="0"/>
              </a:spcAft>
              <a:buClr>
                <a:schemeClr val="dk1"/>
              </a:buClr>
              <a:buSzPts val="1774"/>
              <a:buNone/>
            </a:pPr>
            <a:endParaRPr dirty="0"/>
          </a:p>
          <a:p>
            <a:pPr marL="0" lvl="0" indent="0" algn="l" rtl="0">
              <a:lnSpc>
                <a:spcPct val="100000"/>
              </a:lnSpc>
              <a:spcBef>
                <a:spcPts val="0"/>
              </a:spcBef>
              <a:spcAft>
                <a:spcPts val="0"/>
              </a:spcAft>
              <a:buClr>
                <a:schemeClr val="dk1"/>
              </a:buClr>
              <a:buSzPts val="1700"/>
              <a:buNone/>
            </a:pPr>
            <a:r>
              <a:rPr lang="is-IS" dirty="0" err="1"/>
              <a:t>As</a:t>
            </a:r>
            <a:r>
              <a:rPr lang="is-IS" dirty="0"/>
              <a:t> part of an </a:t>
            </a:r>
            <a:r>
              <a:rPr lang="is-IS" b="1" dirty="0" err="1"/>
              <a:t>ecotourism</a:t>
            </a:r>
            <a:r>
              <a:rPr lang="is-IS" b="1" dirty="0"/>
              <a:t> standard </a:t>
            </a:r>
            <a:r>
              <a:rPr lang="is-IS" dirty="0"/>
              <a:t>any </a:t>
            </a:r>
            <a:r>
              <a:rPr lang="is-IS" dirty="0" err="1"/>
              <a:t>marketing</a:t>
            </a:r>
            <a:r>
              <a:rPr lang="is-IS" dirty="0"/>
              <a:t> </a:t>
            </a:r>
            <a:r>
              <a:rPr lang="is-IS" dirty="0" err="1"/>
              <a:t>material</a:t>
            </a:r>
            <a:r>
              <a:rPr lang="is-IS" dirty="0"/>
              <a:t> </a:t>
            </a:r>
            <a:r>
              <a:rPr lang="is-IS" dirty="0" err="1"/>
              <a:t>you</a:t>
            </a:r>
            <a:r>
              <a:rPr lang="is-IS" dirty="0"/>
              <a:t> </a:t>
            </a:r>
            <a:r>
              <a:rPr lang="is-IS" dirty="0" err="1"/>
              <a:t>use</a:t>
            </a:r>
            <a:r>
              <a:rPr lang="is-IS" dirty="0"/>
              <a:t> </a:t>
            </a:r>
            <a:r>
              <a:rPr lang="is-IS" dirty="0" err="1"/>
              <a:t>should</a:t>
            </a:r>
            <a:r>
              <a:rPr lang="is-IS" dirty="0"/>
              <a:t> </a:t>
            </a:r>
            <a:r>
              <a:rPr lang="is-IS" dirty="0" err="1"/>
              <a:t>support</a:t>
            </a:r>
            <a:r>
              <a:rPr lang="is-IS" dirty="0"/>
              <a:t> </a:t>
            </a:r>
            <a:r>
              <a:rPr lang="is-IS" dirty="0" err="1"/>
              <a:t>your</a:t>
            </a:r>
            <a:r>
              <a:rPr lang="is-IS" dirty="0"/>
              <a:t> </a:t>
            </a:r>
            <a:r>
              <a:rPr lang="is-IS" dirty="0" err="1"/>
              <a:t>sustainability</a:t>
            </a:r>
            <a:r>
              <a:rPr lang="is-IS" dirty="0"/>
              <a:t> </a:t>
            </a:r>
            <a:r>
              <a:rPr lang="is-IS" dirty="0" err="1"/>
              <a:t>and</a:t>
            </a:r>
            <a:r>
              <a:rPr lang="is-IS" dirty="0"/>
              <a:t> </a:t>
            </a:r>
            <a:r>
              <a:rPr lang="is-IS" dirty="0" err="1"/>
              <a:t>ecotourism</a:t>
            </a:r>
            <a:r>
              <a:rPr lang="is-IS" dirty="0"/>
              <a:t> </a:t>
            </a:r>
            <a:r>
              <a:rPr lang="is-IS" dirty="0" err="1"/>
              <a:t>policy</a:t>
            </a:r>
            <a:r>
              <a:rPr lang="is-IS" dirty="0"/>
              <a:t>. </a:t>
            </a:r>
            <a:r>
              <a:rPr lang="is-IS" dirty="0" err="1"/>
              <a:t>This</a:t>
            </a:r>
            <a:r>
              <a:rPr lang="is-IS" dirty="0"/>
              <a:t> </a:t>
            </a:r>
            <a:r>
              <a:rPr lang="is-IS" dirty="0" err="1"/>
              <a:t>means</a:t>
            </a:r>
            <a:r>
              <a:rPr lang="is-IS" dirty="0"/>
              <a:t> that </a:t>
            </a:r>
            <a:r>
              <a:rPr lang="is-IS" dirty="0" err="1"/>
              <a:t>e.g</a:t>
            </a:r>
            <a:r>
              <a:rPr lang="is-IS" dirty="0"/>
              <a:t>. </a:t>
            </a:r>
            <a:r>
              <a:rPr lang="is-IS" dirty="0" err="1"/>
              <a:t>pictures</a:t>
            </a:r>
            <a:r>
              <a:rPr lang="is-IS" dirty="0"/>
              <a:t> </a:t>
            </a:r>
            <a:r>
              <a:rPr lang="is-IS" dirty="0" err="1"/>
              <a:t>and</a:t>
            </a:r>
            <a:r>
              <a:rPr lang="is-IS" dirty="0"/>
              <a:t> </a:t>
            </a:r>
            <a:r>
              <a:rPr lang="is-IS" dirty="0" err="1"/>
              <a:t>videos</a:t>
            </a:r>
            <a:r>
              <a:rPr lang="is-IS" dirty="0"/>
              <a:t> of </a:t>
            </a:r>
            <a:r>
              <a:rPr lang="is-IS" dirty="0" err="1"/>
              <a:t>the</a:t>
            </a:r>
            <a:r>
              <a:rPr lang="is-IS" dirty="0"/>
              <a:t> </a:t>
            </a:r>
            <a:r>
              <a:rPr lang="is-IS" dirty="0" err="1"/>
              <a:t>tourism</a:t>
            </a:r>
            <a:r>
              <a:rPr lang="is-IS" dirty="0"/>
              <a:t> </a:t>
            </a:r>
            <a:r>
              <a:rPr lang="is-IS" dirty="0" err="1"/>
              <a:t>product</a:t>
            </a:r>
            <a:r>
              <a:rPr lang="is-IS" dirty="0"/>
              <a:t> </a:t>
            </a:r>
            <a:r>
              <a:rPr lang="is-IS" dirty="0" err="1"/>
              <a:t>you</a:t>
            </a:r>
            <a:r>
              <a:rPr lang="is-IS" dirty="0"/>
              <a:t> are </a:t>
            </a:r>
            <a:r>
              <a:rPr lang="is-IS" dirty="0" err="1"/>
              <a:t>selling</a:t>
            </a:r>
            <a:r>
              <a:rPr lang="is-IS" dirty="0"/>
              <a:t> </a:t>
            </a:r>
            <a:r>
              <a:rPr lang="is-IS" dirty="0" err="1"/>
              <a:t>should</a:t>
            </a:r>
            <a:r>
              <a:rPr lang="is-IS" dirty="0"/>
              <a:t> </a:t>
            </a:r>
            <a:r>
              <a:rPr lang="is-IS" dirty="0" err="1"/>
              <a:t>give</a:t>
            </a:r>
            <a:r>
              <a:rPr lang="is-IS" dirty="0"/>
              <a:t> a </a:t>
            </a:r>
            <a:r>
              <a:rPr lang="is-IS" dirty="0" err="1"/>
              <a:t>fair</a:t>
            </a:r>
            <a:r>
              <a:rPr lang="is-IS" dirty="0"/>
              <a:t> </a:t>
            </a:r>
            <a:r>
              <a:rPr lang="is-IS" dirty="0" err="1"/>
              <a:t>depiction</a:t>
            </a:r>
            <a:r>
              <a:rPr lang="is-IS" dirty="0"/>
              <a:t> of </a:t>
            </a:r>
            <a:r>
              <a:rPr lang="is-IS" dirty="0" err="1"/>
              <a:t>what</a:t>
            </a:r>
            <a:r>
              <a:rPr lang="is-IS" dirty="0"/>
              <a:t> a </a:t>
            </a:r>
            <a:r>
              <a:rPr lang="is-IS" dirty="0" err="1"/>
              <a:t>tourist</a:t>
            </a:r>
            <a:r>
              <a:rPr lang="is-IS" dirty="0"/>
              <a:t> can </a:t>
            </a:r>
            <a:r>
              <a:rPr lang="is-IS" dirty="0" err="1"/>
              <a:t>expect</a:t>
            </a:r>
            <a:r>
              <a:rPr lang="is-IS" dirty="0"/>
              <a:t> </a:t>
            </a:r>
            <a:r>
              <a:rPr lang="is-IS" dirty="0" err="1"/>
              <a:t>and</a:t>
            </a:r>
            <a:r>
              <a:rPr lang="is-IS" dirty="0"/>
              <a:t> </a:t>
            </a:r>
            <a:r>
              <a:rPr lang="is-IS" dirty="0" err="1"/>
              <a:t>should</a:t>
            </a:r>
            <a:r>
              <a:rPr lang="is-IS" dirty="0"/>
              <a:t> not </a:t>
            </a:r>
            <a:r>
              <a:rPr lang="is-IS" dirty="0" err="1"/>
              <a:t>show</a:t>
            </a:r>
            <a:r>
              <a:rPr lang="is-IS" dirty="0"/>
              <a:t> any </a:t>
            </a:r>
            <a:r>
              <a:rPr lang="is-IS" dirty="0" err="1"/>
              <a:t>tourist</a:t>
            </a:r>
            <a:r>
              <a:rPr lang="is-IS" dirty="0"/>
              <a:t> </a:t>
            </a:r>
            <a:r>
              <a:rPr lang="is-IS" dirty="0" err="1"/>
              <a:t>activity</a:t>
            </a:r>
            <a:r>
              <a:rPr lang="is-IS" dirty="0"/>
              <a:t> that </a:t>
            </a:r>
            <a:r>
              <a:rPr lang="is-IS" dirty="0" err="1"/>
              <a:t>might</a:t>
            </a:r>
            <a:r>
              <a:rPr lang="is-IS" dirty="0"/>
              <a:t> </a:t>
            </a:r>
            <a:r>
              <a:rPr lang="is-IS" dirty="0" err="1"/>
              <a:t>endanger</a:t>
            </a:r>
            <a:r>
              <a:rPr lang="is-IS" dirty="0"/>
              <a:t> </a:t>
            </a:r>
            <a:r>
              <a:rPr lang="is-IS" dirty="0" err="1"/>
              <a:t>the</a:t>
            </a:r>
            <a:r>
              <a:rPr lang="is-IS" dirty="0"/>
              <a:t> </a:t>
            </a:r>
            <a:r>
              <a:rPr lang="is-IS" dirty="0" err="1"/>
              <a:t>local</a:t>
            </a:r>
            <a:r>
              <a:rPr lang="is-IS" dirty="0"/>
              <a:t> </a:t>
            </a:r>
            <a:r>
              <a:rPr lang="is-IS" dirty="0" err="1"/>
              <a:t>ecosystem</a:t>
            </a:r>
            <a:r>
              <a:rPr lang="is-IS" dirty="0"/>
              <a:t>, </a:t>
            </a:r>
            <a:r>
              <a:rPr lang="is-IS" dirty="0" err="1"/>
              <a:t>flora</a:t>
            </a:r>
            <a:r>
              <a:rPr lang="is-IS" dirty="0"/>
              <a:t> </a:t>
            </a:r>
            <a:r>
              <a:rPr lang="is-IS" dirty="0" err="1"/>
              <a:t>or</a:t>
            </a:r>
            <a:r>
              <a:rPr lang="is-IS" dirty="0"/>
              <a:t> </a:t>
            </a:r>
            <a:r>
              <a:rPr lang="is-IS" dirty="0" err="1"/>
              <a:t>fauna</a:t>
            </a:r>
            <a:r>
              <a:rPr lang="is-IS" dirty="0"/>
              <a:t>. </a:t>
            </a:r>
            <a:r>
              <a:rPr lang="is-IS" dirty="0" err="1"/>
              <a:t>This</a:t>
            </a:r>
            <a:r>
              <a:rPr lang="is-IS" dirty="0"/>
              <a:t> </a:t>
            </a:r>
            <a:r>
              <a:rPr lang="is-IS" dirty="0" err="1"/>
              <a:t>also</a:t>
            </a:r>
            <a:r>
              <a:rPr lang="is-IS" dirty="0"/>
              <a:t> </a:t>
            </a:r>
            <a:r>
              <a:rPr lang="is-IS" dirty="0" err="1"/>
              <a:t>applies</a:t>
            </a:r>
            <a:r>
              <a:rPr lang="is-IS" dirty="0"/>
              <a:t> </a:t>
            </a:r>
            <a:r>
              <a:rPr lang="is-IS" dirty="0" err="1"/>
              <a:t>to</a:t>
            </a:r>
            <a:r>
              <a:rPr lang="is-IS" dirty="0"/>
              <a:t> </a:t>
            </a:r>
            <a:r>
              <a:rPr lang="is-IS" dirty="0" err="1"/>
              <a:t>the</a:t>
            </a:r>
            <a:r>
              <a:rPr lang="is-IS" dirty="0"/>
              <a:t> </a:t>
            </a:r>
            <a:r>
              <a:rPr lang="is-IS" dirty="0" err="1"/>
              <a:t>local</a:t>
            </a:r>
            <a:r>
              <a:rPr lang="is-IS" dirty="0"/>
              <a:t> </a:t>
            </a:r>
            <a:r>
              <a:rPr lang="is-IS" dirty="0" err="1"/>
              <a:t>community</a:t>
            </a:r>
            <a:r>
              <a:rPr lang="is-IS" dirty="0"/>
              <a:t>.</a:t>
            </a:r>
            <a:endParaRPr dirty="0"/>
          </a:p>
          <a:p>
            <a:pPr marL="0" lvl="0" indent="0" algn="l" rtl="0">
              <a:lnSpc>
                <a:spcPct val="100000"/>
              </a:lnSpc>
              <a:spcBef>
                <a:spcPts val="0"/>
              </a:spcBef>
              <a:spcAft>
                <a:spcPts val="0"/>
              </a:spcAft>
              <a:buClr>
                <a:schemeClr val="dk1"/>
              </a:buClr>
              <a:buSzPts val="1774"/>
              <a:buNone/>
            </a:pPr>
            <a:endParaRPr dirty="0"/>
          </a:p>
          <a:p>
            <a:pPr marL="0" lvl="0" indent="0" algn="l" rtl="0">
              <a:lnSpc>
                <a:spcPct val="100000"/>
              </a:lnSpc>
              <a:spcBef>
                <a:spcPts val="0"/>
              </a:spcBef>
              <a:spcAft>
                <a:spcPts val="0"/>
              </a:spcAft>
              <a:buClr>
                <a:schemeClr val="dk1"/>
              </a:buClr>
              <a:buSzPts val="1700"/>
              <a:buNone/>
            </a:pPr>
            <a:r>
              <a:rPr lang="is-IS" dirty="0" err="1"/>
              <a:t>E.g</a:t>
            </a:r>
            <a:r>
              <a:rPr lang="is-IS" dirty="0"/>
              <a:t>. One </a:t>
            </a:r>
            <a:r>
              <a:rPr lang="is-IS" dirty="0" err="1"/>
              <a:t>does</a:t>
            </a:r>
            <a:r>
              <a:rPr lang="is-IS" dirty="0"/>
              <a:t> not </a:t>
            </a:r>
            <a:r>
              <a:rPr lang="is-IS" dirty="0" err="1"/>
              <a:t>always</a:t>
            </a:r>
            <a:r>
              <a:rPr lang="is-IS" dirty="0"/>
              <a:t> </a:t>
            </a:r>
            <a:r>
              <a:rPr lang="is-IS" dirty="0" err="1"/>
              <a:t>see</a:t>
            </a:r>
            <a:r>
              <a:rPr lang="is-IS" dirty="0"/>
              <a:t> </a:t>
            </a:r>
            <a:r>
              <a:rPr lang="is-IS" dirty="0" err="1"/>
              <a:t>the</a:t>
            </a:r>
            <a:r>
              <a:rPr lang="is-IS" dirty="0"/>
              <a:t> </a:t>
            </a:r>
            <a:r>
              <a:rPr lang="is-IS" dirty="0" err="1"/>
              <a:t>stars</a:t>
            </a:r>
            <a:r>
              <a:rPr lang="is-IS" dirty="0"/>
              <a:t> </a:t>
            </a:r>
            <a:r>
              <a:rPr lang="is-IS" dirty="0" err="1"/>
              <a:t>clearly</a:t>
            </a:r>
            <a:r>
              <a:rPr lang="is-IS" dirty="0"/>
              <a:t>, it can </a:t>
            </a:r>
            <a:r>
              <a:rPr lang="is-IS" dirty="0" err="1"/>
              <a:t>be</a:t>
            </a:r>
            <a:r>
              <a:rPr lang="is-IS" dirty="0"/>
              <a:t> </a:t>
            </a:r>
            <a:r>
              <a:rPr lang="is-IS" dirty="0" err="1"/>
              <a:t>cloudy</a:t>
            </a:r>
            <a:r>
              <a:rPr lang="is-IS" dirty="0"/>
              <a:t>.  The </a:t>
            </a:r>
            <a:r>
              <a:rPr lang="is-IS" dirty="0" err="1"/>
              <a:t>weather</a:t>
            </a:r>
            <a:r>
              <a:rPr lang="is-IS" dirty="0"/>
              <a:t> can </a:t>
            </a:r>
            <a:r>
              <a:rPr lang="is-IS" dirty="0" err="1"/>
              <a:t>have</a:t>
            </a:r>
            <a:r>
              <a:rPr lang="is-IS" dirty="0"/>
              <a:t> an </a:t>
            </a:r>
            <a:r>
              <a:rPr lang="is-IS" dirty="0" err="1"/>
              <a:t>impact</a:t>
            </a:r>
            <a:r>
              <a:rPr lang="is-IS" dirty="0"/>
              <a:t>; </a:t>
            </a:r>
            <a:r>
              <a:rPr lang="is-IS" dirty="0" err="1"/>
              <a:t>too</a:t>
            </a:r>
            <a:r>
              <a:rPr lang="is-IS" dirty="0"/>
              <a:t> </a:t>
            </a:r>
            <a:r>
              <a:rPr lang="is-IS" dirty="0" err="1"/>
              <a:t>windy</a:t>
            </a:r>
            <a:r>
              <a:rPr lang="is-IS" dirty="0"/>
              <a:t>; </a:t>
            </a:r>
            <a:r>
              <a:rPr lang="is-IS" dirty="0" err="1"/>
              <a:t>too</a:t>
            </a:r>
            <a:r>
              <a:rPr lang="is-IS" dirty="0"/>
              <a:t> </a:t>
            </a:r>
            <a:r>
              <a:rPr lang="is-IS" dirty="0" err="1"/>
              <a:t>cold</a:t>
            </a:r>
            <a:r>
              <a:rPr lang="is-IS" dirty="0"/>
              <a:t> </a:t>
            </a:r>
            <a:r>
              <a:rPr lang="is-IS" dirty="0" err="1"/>
              <a:t>etc</a:t>
            </a:r>
            <a:r>
              <a:rPr lang="is-IS" dirty="0"/>
              <a:t>:</a:t>
            </a:r>
            <a:endParaRPr dirty="0"/>
          </a:p>
          <a:p>
            <a:pPr marL="0" lvl="0" indent="0" algn="l" rtl="0">
              <a:lnSpc>
                <a:spcPct val="100000"/>
              </a:lnSpc>
              <a:spcBef>
                <a:spcPts val="0"/>
              </a:spcBef>
              <a:spcAft>
                <a:spcPts val="0"/>
              </a:spcAft>
              <a:buClr>
                <a:schemeClr val="dk1"/>
              </a:buClr>
              <a:buSzPts val="1774"/>
              <a:buNone/>
            </a:pPr>
            <a:endParaRPr dirty="0"/>
          </a:p>
          <a:p>
            <a:pPr marL="0" lvl="0" indent="0" algn="l" rtl="0">
              <a:lnSpc>
                <a:spcPct val="100000"/>
              </a:lnSpc>
              <a:spcBef>
                <a:spcPts val="0"/>
              </a:spcBef>
              <a:spcAft>
                <a:spcPts val="0"/>
              </a:spcAft>
              <a:buClr>
                <a:schemeClr val="dk1"/>
              </a:buClr>
              <a:buSzPts val="1700"/>
              <a:buNone/>
            </a:pPr>
            <a:r>
              <a:rPr lang="is-IS" dirty="0" err="1"/>
              <a:t>Learning</a:t>
            </a:r>
            <a:r>
              <a:rPr lang="is-IS" dirty="0"/>
              <a:t> </a:t>
            </a:r>
            <a:r>
              <a:rPr lang="is-IS" dirty="0" err="1"/>
              <a:t>activity</a:t>
            </a:r>
            <a:r>
              <a:rPr lang="is-IS" dirty="0"/>
              <a:t>: </a:t>
            </a:r>
            <a:r>
              <a:rPr lang="is-IS" dirty="0" err="1"/>
              <a:t>use</a:t>
            </a:r>
            <a:r>
              <a:rPr lang="is-IS" dirty="0"/>
              <a:t> an </a:t>
            </a:r>
            <a:r>
              <a:rPr lang="is-IS" dirty="0" err="1"/>
              <a:t>example</a:t>
            </a:r>
            <a:r>
              <a:rPr lang="is-IS" dirty="0"/>
              <a:t> from an </a:t>
            </a:r>
            <a:r>
              <a:rPr lang="is-IS" dirty="0" err="1"/>
              <a:t>existing</a:t>
            </a:r>
            <a:r>
              <a:rPr lang="is-IS" dirty="0"/>
              <a:t> </a:t>
            </a:r>
            <a:r>
              <a:rPr lang="is-IS" dirty="0" err="1"/>
              <a:t>dark</a:t>
            </a:r>
            <a:r>
              <a:rPr lang="is-IS" dirty="0"/>
              <a:t> </a:t>
            </a:r>
            <a:r>
              <a:rPr lang="is-IS" dirty="0" err="1"/>
              <a:t>sky</a:t>
            </a:r>
            <a:r>
              <a:rPr lang="is-IS" dirty="0"/>
              <a:t> </a:t>
            </a:r>
            <a:r>
              <a:rPr lang="is-IS" dirty="0" err="1"/>
              <a:t>ecotourism</a:t>
            </a:r>
            <a:r>
              <a:rPr lang="is-IS" dirty="0"/>
              <a:t> </a:t>
            </a:r>
            <a:r>
              <a:rPr lang="is-IS" dirty="0" err="1"/>
              <a:t>activity</a:t>
            </a:r>
            <a:r>
              <a:rPr lang="is-IS" dirty="0"/>
              <a:t>. Let people </a:t>
            </a:r>
            <a:r>
              <a:rPr lang="is-IS" dirty="0" err="1"/>
              <a:t>read</a:t>
            </a:r>
            <a:r>
              <a:rPr lang="is-IS" dirty="0"/>
              <a:t> a </a:t>
            </a:r>
            <a:r>
              <a:rPr lang="is-IS" dirty="0" err="1"/>
              <a:t>short</a:t>
            </a:r>
            <a:r>
              <a:rPr lang="is-IS" dirty="0"/>
              <a:t> </a:t>
            </a:r>
            <a:r>
              <a:rPr lang="is-IS" dirty="0" err="1"/>
              <a:t>description</a:t>
            </a:r>
            <a:r>
              <a:rPr lang="is-IS" dirty="0"/>
              <a:t> </a:t>
            </a:r>
            <a:r>
              <a:rPr lang="is-IS" dirty="0" err="1"/>
              <a:t>and</a:t>
            </a:r>
            <a:r>
              <a:rPr lang="is-IS" dirty="0"/>
              <a:t> then </a:t>
            </a:r>
            <a:r>
              <a:rPr lang="is-IS" dirty="0" err="1"/>
              <a:t>have</a:t>
            </a:r>
            <a:r>
              <a:rPr lang="is-IS" dirty="0"/>
              <a:t> </a:t>
            </a:r>
            <a:r>
              <a:rPr lang="is-IS" dirty="0" err="1"/>
              <a:t>e.g</a:t>
            </a:r>
            <a:r>
              <a:rPr lang="is-IS" dirty="0"/>
              <a:t>. 5 </a:t>
            </a:r>
            <a:r>
              <a:rPr lang="is-IS" dirty="0" err="1"/>
              <a:t>pictures</a:t>
            </a:r>
            <a:r>
              <a:rPr lang="is-IS" dirty="0"/>
              <a:t> </a:t>
            </a:r>
            <a:r>
              <a:rPr lang="is-IS" dirty="0" err="1"/>
              <a:t>to</a:t>
            </a:r>
            <a:r>
              <a:rPr lang="is-IS" dirty="0"/>
              <a:t> choose from that </a:t>
            </a:r>
            <a:r>
              <a:rPr lang="is-IS" dirty="0" err="1"/>
              <a:t>they</a:t>
            </a:r>
            <a:r>
              <a:rPr lang="is-IS" dirty="0"/>
              <a:t> </a:t>
            </a:r>
            <a:r>
              <a:rPr lang="is-IS" dirty="0" err="1"/>
              <a:t>feel</a:t>
            </a:r>
            <a:r>
              <a:rPr lang="is-IS" dirty="0"/>
              <a:t> </a:t>
            </a:r>
            <a:r>
              <a:rPr lang="is-IS" dirty="0" err="1"/>
              <a:t>reflectes</a:t>
            </a:r>
            <a:r>
              <a:rPr lang="is-IS" dirty="0"/>
              <a:t> </a:t>
            </a:r>
            <a:r>
              <a:rPr lang="is-IS" dirty="0" err="1"/>
              <a:t>the</a:t>
            </a:r>
            <a:r>
              <a:rPr lang="is-IS" dirty="0"/>
              <a:t> </a:t>
            </a:r>
            <a:r>
              <a:rPr lang="is-IS" dirty="0" err="1"/>
              <a:t>ecotourism</a:t>
            </a:r>
            <a:r>
              <a:rPr lang="is-IS" dirty="0"/>
              <a:t> </a:t>
            </a:r>
            <a:r>
              <a:rPr lang="is-IS" dirty="0" err="1"/>
              <a:t>aspect</a:t>
            </a:r>
            <a:r>
              <a:rPr lang="is-IS" dirty="0"/>
              <a:t>.</a:t>
            </a:r>
            <a:endParaRPr dirty="0"/>
          </a:p>
          <a:p>
            <a:pPr marL="0" lvl="0" indent="0" algn="l" rtl="0">
              <a:lnSpc>
                <a:spcPct val="100000"/>
              </a:lnSpc>
              <a:spcBef>
                <a:spcPts val="0"/>
              </a:spcBef>
              <a:spcAft>
                <a:spcPts val="0"/>
              </a:spcAft>
              <a:buClr>
                <a:schemeClr val="dk1"/>
              </a:buClr>
              <a:buSzPts val="1774"/>
              <a:buNone/>
            </a:pPr>
            <a:endParaRPr dirty="0"/>
          </a:p>
          <a:p>
            <a:pPr marL="0" lvl="0" indent="0" algn="l" rtl="0">
              <a:lnSpc>
                <a:spcPct val="100000"/>
              </a:lnSpc>
              <a:spcBef>
                <a:spcPts val="0"/>
              </a:spcBef>
              <a:spcAft>
                <a:spcPts val="0"/>
              </a:spcAft>
              <a:buClr>
                <a:schemeClr val="dk1"/>
              </a:buClr>
              <a:buSzPts val="1774"/>
              <a:buNone/>
            </a:pPr>
            <a:endParaRPr dirty="0"/>
          </a:p>
        </p:txBody>
      </p:sp>
      <p:sp>
        <p:nvSpPr>
          <p:cNvPr id="323" name="Google Shape;323;p17"/>
          <p:cNvSpPr txBox="1">
            <a:spLocks noGrp="1"/>
          </p:cNvSpPr>
          <p:nvPr>
            <p:ph type="body" idx="1"/>
          </p:nvPr>
        </p:nvSpPr>
        <p:spPr>
          <a:xfrm>
            <a:off x="701750" y="554244"/>
            <a:ext cx="10196622" cy="101580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800"/>
              <a:buNone/>
            </a:pPr>
            <a:r>
              <a:rPr lang="is-IS" sz="2800" dirty="0" err="1"/>
              <a:t>How</a:t>
            </a:r>
            <a:r>
              <a:rPr lang="is-IS" sz="2800" dirty="0"/>
              <a:t> </a:t>
            </a:r>
            <a:r>
              <a:rPr lang="is-IS" sz="2800" dirty="0" err="1"/>
              <a:t>to</a:t>
            </a:r>
            <a:r>
              <a:rPr lang="is-IS" sz="2800" dirty="0"/>
              <a:t> I </a:t>
            </a:r>
            <a:r>
              <a:rPr lang="is-IS" sz="2800" dirty="0" err="1"/>
              <a:t>accurately</a:t>
            </a:r>
            <a:r>
              <a:rPr lang="is-IS" sz="2800" dirty="0"/>
              <a:t> </a:t>
            </a:r>
            <a:r>
              <a:rPr lang="is-IS" sz="2800" dirty="0" err="1"/>
              <a:t>and</a:t>
            </a:r>
            <a:r>
              <a:rPr lang="is-IS" sz="2800" dirty="0"/>
              <a:t> </a:t>
            </a:r>
            <a:r>
              <a:rPr lang="is-IS" sz="2800" dirty="0" err="1"/>
              <a:t>ethically</a:t>
            </a:r>
            <a:r>
              <a:rPr lang="is-IS" sz="2800" dirty="0"/>
              <a:t> create </a:t>
            </a:r>
            <a:r>
              <a:rPr lang="is-IS" sz="2800" dirty="0" err="1"/>
              <a:t>anticipation</a:t>
            </a:r>
            <a:endParaRPr lang="is-IS" sz="2800" dirty="0"/>
          </a:p>
          <a:p>
            <a:pPr marL="0" lvl="0" indent="0" algn="ctr" rtl="0">
              <a:lnSpc>
                <a:spcPct val="100000"/>
              </a:lnSpc>
              <a:spcBef>
                <a:spcPts val="0"/>
              </a:spcBef>
              <a:spcAft>
                <a:spcPts val="0"/>
              </a:spcAft>
              <a:buClr>
                <a:schemeClr val="lt1"/>
              </a:buClr>
              <a:buSzPts val="2800"/>
              <a:buNone/>
            </a:pPr>
            <a:r>
              <a:rPr lang="is-IS" sz="2800" dirty="0"/>
              <a:t>for </a:t>
            </a:r>
            <a:r>
              <a:rPr lang="is-IS" sz="2800" dirty="0" err="1"/>
              <a:t>my</a:t>
            </a:r>
            <a:r>
              <a:rPr lang="is-IS" sz="2800" dirty="0"/>
              <a:t> </a:t>
            </a:r>
            <a:r>
              <a:rPr lang="is-IS" sz="2800" dirty="0" err="1"/>
              <a:t>dark</a:t>
            </a:r>
            <a:r>
              <a:rPr lang="is-IS" sz="2800" dirty="0"/>
              <a:t> </a:t>
            </a:r>
            <a:r>
              <a:rPr lang="is-IS" sz="2800" dirty="0" err="1"/>
              <a:t>sky</a:t>
            </a:r>
            <a:r>
              <a:rPr lang="is-IS" sz="2800" dirty="0"/>
              <a:t> </a:t>
            </a:r>
            <a:r>
              <a:rPr lang="is-IS" sz="2800" dirty="0" err="1"/>
              <a:t>walk</a:t>
            </a:r>
            <a:r>
              <a:rPr lang="is-IS" sz="2800" dirty="0"/>
              <a:t>?</a:t>
            </a:r>
            <a:endParaRPr dirty="0"/>
          </a:p>
        </p:txBody>
      </p:sp>
      <p:pic>
        <p:nvPicPr>
          <p:cNvPr id="324" name="Google Shape;324;p17"/>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31443" y="1923781"/>
            <a:ext cx="3316519" cy="4435471"/>
          </a:xfrm>
          <a:prstGeom prst="rect">
            <a:avLst/>
          </a:prstGeom>
          <a:solidFill>
            <a:srgbClr val="D8D8D8"/>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1"/>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05C6F"/>
              </a:buClr>
              <a:buSzPts val="3600"/>
              <a:buNone/>
            </a:pPr>
            <a:r>
              <a:rPr lang="is-IS"/>
              <a:t>Dark Sky Activities – engaging your visitors</a:t>
            </a:r>
            <a:endParaRPr/>
          </a:p>
        </p:txBody>
      </p:sp>
      <p:sp>
        <p:nvSpPr>
          <p:cNvPr id="349" name="Google Shape;349;p21"/>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is-IS" sz="2000"/>
              <a:t>You can do offer many tourist activities under the night sky which are educational, experiential and often co-created. Whatever the activity, you should try and educate and engage tourists with local ecology and the value of the night sky to flora and fauna. You could for example offer:</a:t>
            </a:r>
            <a:endParaRPr/>
          </a:p>
          <a:p>
            <a:pPr marL="0" lvl="0" indent="0" algn="l" rtl="0">
              <a:lnSpc>
                <a:spcPct val="100000"/>
              </a:lnSpc>
              <a:spcBef>
                <a:spcPts val="0"/>
              </a:spcBef>
              <a:spcAft>
                <a:spcPts val="0"/>
              </a:spcAft>
              <a:buClr>
                <a:schemeClr val="dk1"/>
              </a:buClr>
              <a:buSzPts val="2000"/>
              <a:buNone/>
            </a:pPr>
            <a:endParaRPr sz="2000"/>
          </a:p>
          <a:p>
            <a:pPr marL="342900" lvl="0" indent="-342900" algn="l" rtl="0">
              <a:lnSpc>
                <a:spcPct val="100000"/>
              </a:lnSpc>
              <a:spcBef>
                <a:spcPts val="0"/>
              </a:spcBef>
              <a:spcAft>
                <a:spcPts val="0"/>
              </a:spcAft>
              <a:buClr>
                <a:schemeClr val="dk1"/>
              </a:buClr>
              <a:buSzPts val="2000"/>
              <a:buFont typeface="Arial"/>
              <a:buChar char="•"/>
            </a:pPr>
            <a:r>
              <a:rPr lang="is-IS" sz="2000"/>
              <a:t>A physical night time activity such as a night safari, night time kayaking, wild camping</a:t>
            </a:r>
            <a:endParaRPr/>
          </a:p>
          <a:p>
            <a:pPr marL="342900" lvl="0" indent="-342900" algn="l" rtl="0">
              <a:lnSpc>
                <a:spcPct val="100000"/>
              </a:lnSpc>
              <a:spcBef>
                <a:spcPts val="0"/>
              </a:spcBef>
              <a:spcAft>
                <a:spcPts val="0"/>
              </a:spcAft>
              <a:buClr>
                <a:schemeClr val="dk1"/>
              </a:buClr>
              <a:buSzPts val="2000"/>
              <a:buFont typeface="Arial"/>
              <a:buChar char="•"/>
            </a:pPr>
            <a:r>
              <a:rPr lang="is-IS" sz="2000"/>
              <a:t>Astronomy related experiences such as viewing celestial events, the Northern Lights or well known stars and constellations</a:t>
            </a:r>
            <a:endParaRPr/>
          </a:p>
          <a:p>
            <a:pPr marL="342900" lvl="0" indent="-342900" algn="l" rtl="0">
              <a:lnSpc>
                <a:spcPct val="100000"/>
              </a:lnSpc>
              <a:spcBef>
                <a:spcPts val="0"/>
              </a:spcBef>
              <a:spcAft>
                <a:spcPts val="0"/>
              </a:spcAft>
              <a:buClr>
                <a:schemeClr val="dk1"/>
              </a:buClr>
              <a:buSzPts val="2000"/>
              <a:buFont typeface="Arial"/>
              <a:buChar char="•"/>
            </a:pPr>
            <a:r>
              <a:rPr lang="is-IS" sz="2000"/>
              <a:t>You may be able to offer experiences related to night time culture and heritage, such as story-telling, myths, folklore, heritage and history of astronomy</a:t>
            </a:r>
            <a:endParaRPr/>
          </a:p>
          <a:p>
            <a:pPr marL="342900" lvl="0" indent="-342900" algn="l" rtl="0">
              <a:lnSpc>
                <a:spcPct val="100000"/>
              </a:lnSpc>
              <a:spcBef>
                <a:spcPts val="0"/>
              </a:spcBef>
              <a:spcAft>
                <a:spcPts val="0"/>
              </a:spcAft>
              <a:buClr>
                <a:schemeClr val="dk1"/>
              </a:buClr>
              <a:buSzPts val="2000"/>
              <a:buFont typeface="Arial"/>
              <a:buChar char="•"/>
            </a:pPr>
            <a:r>
              <a:rPr lang="is-IS" sz="2000"/>
              <a:t>You may be able to offer something related to health such as night time yoga, meditation, breathing or a detox from the city for urban visitors</a:t>
            </a:r>
            <a:endParaRPr/>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5"/>
          <p:cNvSpPr txBox="1">
            <a:spLocks noGrp="1"/>
          </p:cNvSpPr>
          <p:nvPr>
            <p:ph type="body" idx="1"/>
          </p:nvPr>
        </p:nvSpPr>
        <p:spPr>
          <a:xfrm>
            <a:off x="491490" y="651360"/>
            <a:ext cx="11430000" cy="15155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05C6F"/>
              </a:buClr>
              <a:buSzPts val="3200"/>
              <a:buNone/>
            </a:pPr>
            <a:r>
              <a:rPr lang="is-IS" sz="3200" dirty="0" err="1"/>
              <a:t>After</a:t>
            </a:r>
            <a:r>
              <a:rPr lang="is-IS" sz="3200" dirty="0"/>
              <a:t> </a:t>
            </a:r>
            <a:r>
              <a:rPr lang="is-IS" sz="3200" dirty="0" err="1"/>
              <a:t>the</a:t>
            </a:r>
            <a:r>
              <a:rPr lang="is-IS" sz="3200" dirty="0"/>
              <a:t> </a:t>
            </a:r>
            <a:r>
              <a:rPr lang="is-IS" sz="3200" dirty="0" err="1"/>
              <a:t>experience</a:t>
            </a:r>
            <a:r>
              <a:rPr lang="is-IS" sz="3200" dirty="0"/>
              <a:t> - a </a:t>
            </a:r>
            <a:r>
              <a:rPr lang="is-IS" sz="3200" dirty="0" err="1"/>
              <a:t>dark</a:t>
            </a:r>
            <a:r>
              <a:rPr lang="is-IS" sz="3200" dirty="0"/>
              <a:t> </a:t>
            </a:r>
            <a:r>
              <a:rPr lang="is-IS" sz="3200" dirty="0" err="1"/>
              <a:t>sky</a:t>
            </a:r>
            <a:r>
              <a:rPr lang="is-IS" sz="3200" dirty="0"/>
              <a:t> </a:t>
            </a:r>
            <a:r>
              <a:rPr lang="is-IS" sz="3200" dirty="0" err="1"/>
              <a:t>ecotourism</a:t>
            </a:r>
            <a:r>
              <a:rPr lang="is-IS" sz="3200" dirty="0"/>
              <a:t> </a:t>
            </a:r>
            <a:r>
              <a:rPr lang="is-IS" sz="3200" dirty="0" err="1"/>
              <a:t>message</a:t>
            </a:r>
            <a:endParaRPr dirty="0"/>
          </a:p>
          <a:p>
            <a:pPr marL="0" lvl="0" indent="0" algn="l" rtl="0">
              <a:lnSpc>
                <a:spcPct val="100000"/>
              </a:lnSpc>
              <a:spcBef>
                <a:spcPts val="600"/>
              </a:spcBef>
              <a:spcAft>
                <a:spcPts val="0"/>
              </a:spcAft>
              <a:buClr>
                <a:srgbClr val="305C6F"/>
              </a:buClr>
              <a:buSzPts val="2000"/>
              <a:buNone/>
            </a:pPr>
            <a:r>
              <a:rPr lang="is-IS" sz="2000" dirty="0" err="1"/>
              <a:t>Here</a:t>
            </a:r>
            <a:r>
              <a:rPr lang="is-IS" sz="2000" dirty="0"/>
              <a:t> </a:t>
            </a:r>
            <a:r>
              <a:rPr lang="is-IS" sz="2000" dirty="0" err="1"/>
              <a:t>we</a:t>
            </a:r>
            <a:r>
              <a:rPr lang="is-IS" sz="2000" dirty="0"/>
              <a:t> </a:t>
            </a:r>
            <a:r>
              <a:rPr lang="is-IS" sz="2000" dirty="0" err="1"/>
              <a:t>apply</a:t>
            </a:r>
            <a:r>
              <a:rPr lang="is-IS" sz="2000" dirty="0"/>
              <a:t> </a:t>
            </a:r>
            <a:r>
              <a:rPr lang="is-IS" sz="2000" dirty="0" err="1"/>
              <a:t>the</a:t>
            </a:r>
            <a:r>
              <a:rPr lang="is-IS" sz="2000" dirty="0"/>
              <a:t> method of </a:t>
            </a:r>
            <a:r>
              <a:rPr lang="is-IS" sz="2000" dirty="0" err="1"/>
              <a:t>nature</a:t>
            </a:r>
            <a:r>
              <a:rPr lang="is-IS" sz="2000" dirty="0"/>
              <a:t> </a:t>
            </a:r>
            <a:r>
              <a:rPr lang="is-IS" sz="2000" dirty="0" err="1"/>
              <a:t>interpretation</a:t>
            </a:r>
            <a:r>
              <a:rPr lang="is-IS" sz="2000" dirty="0"/>
              <a:t> </a:t>
            </a:r>
            <a:r>
              <a:rPr lang="is-IS" sz="2000" dirty="0" err="1"/>
              <a:t>to</a:t>
            </a:r>
            <a:r>
              <a:rPr lang="is-IS" sz="2000" dirty="0"/>
              <a:t> </a:t>
            </a:r>
            <a:r>
              <a:rPr lang="is-IS" sz="2000" dirty="0" err="1"/>
              <a:t>connect</a:t>
            </a:r>
            <a:r>
              <a:rPr lang="is-IS" sz="2000" dirty="0"/>
              <a:t> </a:t>
            </a:r>
            <a:r>
              <a:rPr lang="is-IS" sz="2000" dirty="0" err="1"/>
              <a:t>our</a:t>
            </a:r>
            <a:r>
              <a:rPr lang="is-IS" sz="2000" dirty="0"/>
              <a:t> </a:t>
            </a:r>
            <a:r>
              <a:rPr lang="is-IS" sz="2000" dirty="0" err="1"/>
              <a:t>guests</a:t>
            </a:r>
            <a:r>
              <a:rPr lang="is-IS" sz="2000" dirty="0"/>
              <a:t> </a:t>
            </a:r>
            <a:r>
              <a:rPr lang="is-IS" sz="2000" dirty="0" err="1"/>
              <a:t>to</a:t>
            </a:r>
            <a:r>
              <a:rPr lang="is-IS" sz="2000" dirty="0"/>
              <a:t> </a:t>
            </a:r>
            <a:r>
              <a:rPr lang="is-IS" sz="2000" dirty="0" err="1"/>
              <a:t>nature</a:t>
            </a:r>
            <a:r>
              <a:rPr lang="is-IS" sz="2000" dirty="0"/>
              <a:t> at </a:t>
            </a:r>
            <a:r>
              <a:rPr lang="is-IS" sz="2000" dirty="0" err="1"/>
              <a:t>our</a:t>
            </a:r>
            <a:r>
              <a:rPr lang="is-IS" sz="2000" dirty="0"/>
              <a:t> </a:t>
            </a:r>
            <a:r>
              <a:rPr lang="is-IS" sz="2000" dirty="0" err="1"/>
              <a:t>specific</a:t>
            </a:r>
            <a:r>
              <a:rPr lang="is-IS" sz="2000" dirty="0"/>
              <a:t> </a:t>
            </a:r>
            <a:r>
              <a:rPr lang="is-IS" sz="2000" dirty="0" err="1"/>
              <a:t>activity</a:t>
            </a:r>
            <a:r>
              <a:rPr lang="is-IS" sz="2000" dirty="0"/>
              <a:t> </a:t>
            </a:r>
            <a:r>
              <a:rPr lang="is-IS" sz="2000" dirty="0" err="1"/>
              <a:t>site</a:t>
            </a:r>
            <a:r>
              <a:rPr lang="is-IS" sz="2000" dirty="0"/>
              <a:t> </a:t>
            </a:r>
            <a:r>
              <a:rPr lang="is-IS" sz="2000" dirty="0" err="1"/>
              <a:t>and</a:t>
            </a:r>
            <a:r>
              <a:rPr lang="is-IS" sz="2000" dirty="0"/>
              <a:t> </a:t>
            </a:r>
            <a:r>
              <a:rPr lang="is-IS" sz="2000" dirty="0" err="1"/>
              <a:t>in</a:t>
            </a:r>
            <a:r>
              <a:rPr lang="is-IS" sz="2000" dirty="0"/>
              <a:t> </a:t>
            </a:r>
            <a:r>
              <a:rPr lang="is-IS" sz="2000" dirty="0" err="1"/>
              <a:t>general</a:t>
            </a:r>
            <a:r>
              <a:rPr lang="is-IS" sz="2000" dirty="0"/>
              <a:t>. </a:t>
            </a:r>
            <a:r>
              <a:rPr lang="is-IS" sz="2000" dirty="0" err="1"/>
              <a:t>Module</a:t>
            </a:r>
            <a:r>
              <a:rPr lang="is-IS" sz="2000" dirty="0"/>
              <a:t> 5 </a:t>
            </a:r>
            <a:r>
              <a:rPr lang="is-IS" sz="2000" dirty="0" err="1"/>
              <a:t>gives</a:t>
            </a:r>
            <a:r>
              <a:rPr lang="is-IS" sz="2000" dirty="0"/>
              <a:t> </a:t>
            </a:r>
            <a:r>
              <a:rPr lang="is-IS" sz="2000" dirty="0" err="1"/>
              <a:t>you</a:t>
            </a:r>
            <a:r>
              <a:rPr lang="is-IS" sz="2000" dirty="0"/>
              <a:t> </a:t>
            </a:r>
            <a:r>
              <a:rPr lang="is-IS" sz="2000" dirty="0" err="1"/>
              <a:t>more</a:t>
            </a:r>
            <a:r>
              <a:rPr lang="is-IS" sz="2000" dirty="0"/>
              <a:t> </a:t>
            </a:r>
            <a:r>
              <a:rPr lang="is-IS" sz="2000" dirty="0" err="1"/>
              <a:t>insights</a:t>
            </a:r>
            <a:r>
              <a:rPr lang="is-IS" sz="2000" dirty="0"/>
              <a:t> </a:t>
            </a:r>
            <a:r>
              <a:rPr lang="is-IS" sz="2000" dirty="0" err="1"/>
              <a:t>into</a:t>
            </a:r>
            <a:r>
              <a:rPr lang="is-IS" sz="2000" dirty="0"/>
              <a:t> </a:t>
            </a:r>
            <a:r>
              <a:rPr lang="is-IS" sz="2000" dirty="0" err="1"/>
              <a:t>creating</a:t>
            </a:r>
            <a:r>
              <a:rPr lang="is-IS" sz="2000" dirty="0"/>
              <a:t> an </a:t>
            </a:r>
            <a:r>
              <a:rPr lang="is-IS" sz="2000" dirty="0" err="1"/>
              <a:t>ecotourism</a:t>
            </a:r>
            <a:r>
              <a:rPr lang="is-IS" sz="2000" dirty="0"/>
              <a:t> </a:t>
            </a:r>
            <a:r>
              <a:rPr lang="is-IS" sz="2000" dirty="0" err="1"/>
              <a:t>message</a:t>
            </a:r>
            <a:endParaRPr dirty="0"/>
          </a:p>
        </p:txBody>
      </p:sp>
      <p:sp>
        <p:nvSpPr>
          <p:cNvPr id="390" name="Google Shape;390;p25"/>
          <p:cNvSpPr txBox="1"/>
          <p:nvPr/>
        </p:nvSpPr>
        <p:spPr>
          <a:xfrm>
            <a:off x="344805" y="2473558"/>
            <a:ext cx="4903470" cy="37330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400"/>
              <a:buFont typeface="Arial"/>
              <a:buNone/>
            </a:pPr>
            <a:r>
              <a:rPr lang="is-IS" sz="2400">
                <a:solidFill>
                  <a:srgbClr val="011E3B"/>
                </a:solidFill>
                <a:latin typeface="Calibri"/>
                <a:ea typeface="Calibri"/>
                <a:cs typeface="Calibri"/>
                <a:sym typeface="Calibri"/>
              </a:rPr>
              <a:t>Your ecotourism message - step 3 in your experience design</a:t>
            </a:r>
            <a:endParaRPr/>
          </a:p>
          <a:p>
            <a:pPr marL="514350" marR="0" lvl="0" indent="-514350" algn="l" rtl="0">
              <a:lnSpc>
                <a:spcPct val="100000"/>
              </a:lnSpc>
              <a:spcBef>
                <a:spcPts val="600"/>
              </a:spcBef>
              <a:spcAft>
                <a:spcPts val="0"/>
              </a:spcAft>
              <a:buClr>
                <a:srgbClr val="011E3B"/>
              </a:buClr>
              <a:buSzPts val="1800"/>
              <a:buFont typeface="Century Schoolbook"/>
              <a:buAutoNum type="arabicPeriod"/>
            </a:pPr>
            <a:r>
              <a:rPr lang="is-IS" sz="1800">
                <a:solidFill>
                  <a:srgbClr val="011E3B"/>
                </a:solidFill>
                <a:latin typeface="Calibri"/>
                <a:ea typeface="Calibri"/>
                <a:cs typeface="Calibri"/>
                <a:sym typeface="Calibri"/>
              </a:rPr>
              <a:t>What do you want to say?</a:t>
            </a:r>
            <a:endParaRPr/>
          </a:p>
          <a:p>
            <a:pPr marL="514350" marR="0" lvl="0" indent="-514350" algn="l" rtl="0">
              <a:lnSpc>
                <a:spcPct val="100000"/>
              </a:lnSpc>
              <a:spcBef>
                <a:spcPts val="600"/>
              </a:spcBef>
              <a:spcAft>
                <a:spcPts val="0"/>
              </a:spcAft>
              <a:buClr>
                <a:srgbClr val="011E3B"/>
              </a:buClr>
              <a:buSzPts val="1800"/>
              <a:buFont typeface="Century Schoolbook"/>
              <a:buAutoNum type="arabicPeriod"/>
            </a:pPr>
            <a:r>
              <a:rPr lang="is-IS" sz="1800">
                <a:solidFill>
                  <a:srgbClr val="011E3B"/>
                </a:solidFill>
                <a:latin typeface="Calibri"/>
                <a:ea typeface="Calibri"/>
                <a:cs typeface="Calibri"/>
                <a:sym typeface="Calibri"/>
              </a:rPr>
              <a:t>How can I say it without words, i.e. as part of the experience throughout the walk?</a:t>
            </a:r>
            <a:endParaRPr/>
          </a:p>
          <a:p>
            <a:pPr marL="514350" marR="0" lvl="0" indent="-514350" algn="l" rtl="0">
              <a:lnSpc>
                <a:spcPct val="100000"/>
              </a:lnSpc>
              <a:spcBef>
                <a:spcPts val="600"/>
              </a:spcBef>
              <a:spcAft>
                <a:spcPts val="0"/>
              </a:spcAft>
              <a:buClr>
                <a:srgbClr val="011E3B"/>
              </a:buClr>
              <a:buSzPts val="1800"/>
              <a:buFont typeface="Century Schoolbook"/>
              <a:buAutoNum type="arabicPeriod"/>
            </a:pPr>
            <a:r>
              <a:rPr lang="is-IS" sz="1800">
                <a:solidFill>
                  <a:srgbClr val="011E3B"/>
                </a:solidFill>
                <a:latin typeface="Calibri"/>
                <a:ea typeface="Calibri"/>
                <a:cs typeface="Calibri"/>
                <a:sym typeface="Calibri"/>
              </a:rPr>
              <a:t>How can my ecotourism message affect the behavior of my guests?</a:t>
            </a:r>
            <a:endParaRPr/>
          </a:p>
          <a:p>
            <a:pPr marL="514350" marR="0" lvl="0" indent="-514350" algn="l" rtl="0">
              <a:lnSpc>
                <a:spcPct val="100000"/>
              </a:lnSpc>
              <a:spcBef>
                <a:spcPts val="600"/>
              </a:spcBef>
              <a:spcAft>
                <a:spcPts val="0"/>
              </a:spcAft>
              <a:buClr>
                <a:srgbClr val="011E3B"/>
              </a:buClr>
              <a:buSzPts val="1800"/>
              <a:buFont typeface="Century Schoolbook"/>
              <a:buAutoNum type="arabicPeriod"/>
            </a:pPr>
            <a:r>
              <a:rPr lang="is-IS" sz="1800">
                <a:solidFill>
                  <a:srgbClr val="011E3B"/>
                </a:solidFill>
                <a:latin typeface="Calibri"/>
                <a:ea typeface="Calibri"/>
                <a:cs typeface="Calibri"/>
                <a:sym typeface="Calibri"/>
              </a:rPr>
              <a:t>Impact of ecotourism message on the customer satisfaction</a:t>
            </a:r>
            <a:endParaRPr/>
          </a:p>
        </p:txBody>
      </p:sp>
      <p:pic>
        <p:nvPicPr>
          <p:cNvPr id="391" name="Google Shape;391;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92141" y="2255261"/>
            <a:ext cx="3703320" cy="4367485"/>
          </a:xfrm>
          <a:custGeom>
            <a:avLst/>
            <a:gdLst/>
            <a:ahLst/>
            <a:cxnLst/>
            <a:rect l="l" t="t" r="r" b="b"/>
            <a:pathLst>
              <a:path w="5364392" h="6325815" extrusionOk="0">
                <a:moveTo>
                  <a:pt x="0" y="0"/>
                </a:moveTo>
                <a:lnTo>
                  <a:pt x="5364392" y="0"/>
                </a:lnTo>
                <a:lnTo>
                  <a:pt x="5364392" y="6325815"/>
                </a:lnTo>
                <a:lnTo>
                  <a:pt x="0" y="6325815"/>
                </a:lnTo>
                <a:lnTo>
                  <a:pt x="0" y="5127663"/>
                </a:lnTo>
                <a:lnTo>
                  <a:pt x="180000" y="5127663"/>
                </a:lnTo>
                <a:lnTo>
                  <a:pt x="180000" y="3687662"/>
                </a:lnTo>
                <a:lnTo>
                  <a:pt x="0" y="3687662"/>
                </a:lnTo>
                <a:close/>
              </a:path>
            </a:pathLst>
          </a:custGeom>
          <a:noFill/>
          <a:ln>
            <a:noFill/>
          </a:ln>
        </p:spPr>
      </p:pic>
      <p:sp>
        <p:nvSpPr>
          <p:cNvPr id="392" name="Google Shape;392;p25"/>
          <p:cNvSpPr txBox="1"/>
          <p:nvPr/>
        </p:nvSpPr>
        <p:spPr>
          <a:xfrm flipH="1">
            <a:off x="9414509" y="3429000"/>
            <a:ext cx="2286001" cy="30537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283">
                <a:solidFill>
                  <a:schemeClr val="dk1"/>
                </a:solidFill>
                <a:latin typeface="Century Schoolbook"/>
                <a:ea typeface="Century Schoolbook"/>
                <a:cs typeface="Century Schoolbook"/>
                <a:sym typeface="Century Schoolbook"/>
              </a:rPr>
              <a:t>Beach near Reykjavík, Iceland</a:t>
            </a:r>
            <a:endParaRPr/>
          </a:p>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is-IS" sz="1283">
                <a:solidFill>
                  <a:schemeClr val="dk1"/>
                </a:solidFill>
                <a:latin typeface="Century Schoolbook"/>
                <a:ea typeface="Century Schoolbook"/>
                <a:cs typeface="Century Schoolbook"/>
                <a:sym typeface="Century Schoolbook"/>
              </a:rPr>
              <a:t>What do I see, smell, hear etc. (what senses are affected?</a:t>
            </a:r>
            <a:endParaRPr/>
          </a:p>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is-IS" sz="1283">
                <a:solidFill>
                  <a:schemeClr val="dk1"/>
                </a:solidFill>
                <a:latin typeface="Century Schoolbook"/>
                <a:ea typeface="Century Schoolbook"/>
                <a:cs typeface="Century Schoolbook"/>
                <a:sym typeface="Century Schoolbook"/>
              </a:rPr>
              <a:t>What can I interpret (through words, looking. Listening, smelling etc.) that will connect my guests to this place and in general to the wonders of nature?</a:t>
            </a:r>
            <a:endParaRPr/>
          </a:p>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is-IS" sz="1283">
                <a:solidFill>
                  <a:schemeClr val="dk1"/>
                </a:solidFill>
                <a:latin typeface="Century Schoolbook"/>
                <a:ea typeface="Century Schoolbook"/>
                <a:cs typeface="Century Schoolbook"/>
                <a:sym typeface="Century Schoolbook"/>
              </a:rPr>
              <a:t>Picture: Kjartan Bollason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26"/>
          <p:cNvSpPr txBox="1">
            <a:spLocks noGrp="1"/>
          </p:cNvSpPr>
          <p:nvPr>
            <p:ph type="body" idx="1"/>
          </p:nvPr>
        </p:nvSpPr>
        <p:spPr>
          <a:xfrm>
            <a:off x="6206759" y="1087984"/>
            <a:ext cx="4951851" cy="8451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05C6F"/>
              </a:buClr>
              <a:buSzPts val="3600"/>
              <a:buNone/>
            </a:pPr>
            <a:r>
              <a:rPr lang="is-IS" dirty="0" err="1"/>
              <a:t>Learning</a:t>
            </a:r>
            <a:r>
              <a:rPr lang="is-IS" dirty="0"/>
              <a:t> </a:t>
            </a:r>
            <a:r>
              <a:rPr lang="is-IS" dirty="0" err="1"/>
              <a:t>activity</a:t>
            </a:r>
            <a:r>
              <a:rPr lang="is-IS" dirty="0"/>
              <a:t> </a:t>
            </a:r>
            <a:endParaRPr dirty="0"/>
          </a:p>
        </p:txBody>
      </p:sp>
      <p:sp>
        <p:nvSpPr>
          <p:cNvPr id="399" name="Google Shape;399;p26"/>
          <p:cNvSpPr txBox="1">
            <a:spLocks noGrp="1"/>
          </p:cNvSpPr>
          <p:nvPr>
            <p:ph type="body" idx="3"/>
          </p:nvPr>
        </p:nvSpPr>
        <p:spPr>
          <a:xfrm>
            <a:off x="6206759" y="1933123"/>
            <a:ext cx="5574969" cy="394661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700"/>
              <a:buNone/>
            </a:pPr>
            <a:r>
              <a:rPr lang="is-IS" sz="2000" dirty="0"/>
              <a:t>Creating an </a:t>
            </a:r>
            <a:r>
              <a:rPr lang="is-IS" sz="2000" dirty="0" err="1"/>
              <a:t>ecotourism</a:t>
            </a:r>
            <a:r>
              <a:rPr lang="is-IS" sz="2000" dirty="0"/>
              <a:t> </a:t>
            </a:r>
            <a:r>
              <a:rPr lang="is-IS" sz="2000" dirty="0" err="1"/>
              <a:t>message</a:t>
            </a:r>
            <a:r>
              <a:rPr lang="is-IS" sz="2000" dirty="0"/>
              <a:t>:</a:t>
            </a:r>
            <a:endParaRPr sz="2000" dirty="0"/>
          </a:p>
          <a:p>
            <a:pPr marL="0" lvl="0" indent="0" algn="l" rtl="0">
              <a:lnSpc>
                <a:spcPct val="100000"/>
              </a:lnSpc>
              <a:spcBef>
                <a:spcPts val="0"/>
              </a:spcBef>
              <a:spcAft>
                <a:spcPts val="0"/>
              </a:spcAft>
              <a:buClr>
                <a:schemeClr val="dk1"/>
              </a:buClr>
              <a:buSzPts val="1700"/>
              <a:buNone/>
            </a:pPr>
            <a:r>
              <a:rPr lang="is-IS" sz="2000" dirty="0" err="1"/>
              <a:t>Take</a:t>
            </a:r>
            <a:r>
              <a:rPr lang="is-IS" sz="2000" dirty="0"/>
              <a:t> a </a:t>
            </a:r>
            <a:r>
              <a:rPr lang="is-IS" sz="2000" dirty="0" err="1"/>
              <a:t>walk</a:t>
            </a:r>
            <a:r>
              <a:rPr lang="is-IS" sz="2000" dirty="0"/>
              <a:t> </a:t>
            </a:r>
            <a:r>
              <a:rPr lang="is-IS" sz="2000" dirty="0" err="1"/>
              <a:t>in</a:t>
            </a:r>
            <a:r>
              <a:rPr lang="is-IS" sz="2000" dirty="0"/>
              <a:t> </a:t>
            </a:r>
            <a:r>
              <a:rPr lang="is-IS" sz="2000" dirty="0" err="1"/>
              <a:t>your</a:t>
            </a:r>
            <a:r>
              <a:rPr lang="is-IS" sz="2000" dirty="0"/>
              <a:t> </a:t>
            </a:r>
            <a:r>
              <a:rPr lang="is-IS" sz="2000" dirty="0" err="1"/>
              <a:t>area</a:t>
            </a:r>
            <a:r>
              <a:rPr lang="is-IS" sz="2000" dirty="0"/>
              <a:t> </a:t>
            </a:r>
            <a:r>
              <a:rPr lang="is-IS" sz="2000" dirty="0" err="1"/>
              <a:t>and</a:t>
            </a:r>
            <a:r>
              <a:rPr lang="is-IS" sz="2000" dirty="0"/>
              <a:t> </a:t>
            </a:r>
            <a:r>
              <a:rPr lang="is-IS" sz="2000" dirty="0" err="1"/>
              <a:t>consider</a:t>
            </a:r>
            <a:r>
              <a:rPr lang="is-IS" sz="2000" dirty="0"/>
              <a:t> </a:t>
            </a:r>
            <a:r>
              <a:rPr lang="is-IS" sz="2000" dirty="0" err="1"/>
              <a:t>what</a:t>
            </a:r>
            <a:r>
              <a:rPr lang="is-IS" sz="2000" dirty="0"/>
              <a:t> is </a:t>
            </a:r>
            <a:r>
              <a:rPr lang="is-IS" sz="2000" dirty="0" err="1"/>
              <a:t>the</a:t>
            </a:r>
            <a:r>
              <a:rPr lang="is-IS" sz="2000" dirty="0"/>
              <a:t> </a:t>
            </a:r>
            <a:r>
              <a:rPr lang="is-IS" sz="2000" dirty="0" err="1"/>
              <a:t>ecotourism</a:t>
            </a:r>
            <a:r>
              <a:rPr lang="is-IS" sz="2000" dirty="0"/>
              <a:t> </a:t>
            </a:r>
            <a:r>
              <a:rPr lang="is-IS" sz="2000" dirty="0" err="1"/>
              <a:t>message</a:t>
            </a:r>
            <a:r>
              <a:rPr lang="is-IS" sz="2000" dirty="0"/>
              <a:t> that </a:t>
            </a:r>
            <a:r>
              <a:rPr lang="is-IS" sz="2000" dirty="0" err="1"/>
              <a:t>you</a:t>
            </a:r>
            <a:r>
              <a:rPr lang="is-IS" sz="2000" dirty="0"/>
              <a:t> </a:t>
            </a:r>
            <a:r>
              <a:rPr lang="is-IS" sz="2000" dirty="0" err="1"/>
              <a:t>want</a:t>
            </a:r>
            <a:r>
              <a:rPr lang="is-IS" sz="2000" dirty="0"/>
              <a:t> </a:t>
            </a:r>
            <a:r>
              <a:rPr lang="is-IS" sz="2000" dirty="0" err="1"/>
              <a:t>to</a:t>
            </a:r>
            <a:r>
              <a:rPr lang="is-IS" sz="2000" dirty="0"/>
              <a:t> send </a:t>
            </a:r>
            <a:r>
              <a:rPr lang="is-IS" sz="2000" dirty="0" err="1"/>
              <a:t>out</a:t>
            </a:r>
            <a:r>
              <a:rPr lang="is-IS" sz="2000" dirty="0"/>
              <a:t> </a:t>
            </a:r>
            <a:r>
              <a:rPr lang="is-IS" sz="2000" dirty="0" err="1"/>
              <a:t>to</a:t>
            </a:r>
            <a:r>
              <a:rPr lang="is-IS" sz="2000" dirty="0"/>
              <a:t> </a:t>
            </a:r>
            <a:r>
              <a:rPr lang="is-IS" sz="2000" dirty="0" err="1"/>
              <a:t>your</a:t>
            </a:r>
            <a:r>
              <a:rPr lang="is-IS" sz="2000" dirty="0"/>
              <a:t> </a:t>
            </a:r>
            <a:r>
              <a:rPr lang="is-IS" sz="2000" dirty="0" err="1"/>
              <a:t>guests</a:t>
            </a:r>
            <a:r>
              <a:rPr lang="is-IS" sz="2000" dirty="0"/>
              <a:t> </a:t>
            </a:r>
            <a:r>
              <a:rPr lang="is-IS" sz="2000" dirty="0" err="1"/>
              <a:t>and</a:t>
            </a:r>
            <a:r>
              <a:rPr lang="is-IS" sz="2000" dirty="0"/>
              <a:t> </a:t>
            </a:r>
            <a:r>
              <a:rPr lang="is-IS" sz="2000" dirty="0" err="1"/>
              <a:t>how</a:t>
            </a:r>
            <a:r>
              <a:rPr lang="is-IS" sz="2000" dirty="0"/>
              <a:t> </a:t>
            </a:r>
            <a:r>
              <a:rPr lang="is-IS" sz="2000" dirty="0" err="1"/>
              <a:t>do</a:t>
            </a:r>
            <a:r>
              <a:rPr lang="is-IS" sz="2000" dirty="0"/>
              <a:t> </a:t>
            </a:r>
            <a:r>
              <a:rPr lang="is-IS" sz="2000" dirty="0" err="1"/>
              <a:t>you</a:t>
            </a:r>
            <a:r>
              <a:rPr lang="is-IS" sz="2000" dirty="0"/>
              <a:t> </a:t>
            </a:r>
            <a:r>
              <a:rPr lang="is-IS" sz="2000" dirty="0" err="1"/>
              <a:t>tell</a:t>
            </a:r>
            <a:r>
              <a:rPr lang="is-IS" sz="2000" dirty="0"/>
              <a:t> that </a:t>
            </a:r>
            <a:r>
              <a:rPr lang="is-IS" sz="2000" dirty="0" err="1"/>
              <a:t>story</a:t>
            </a:r>
            <a:r>
              <a:rPr lang="is-IS" sz="2000" dirty="0"/>
              <a:t>. </a:t>
            </a:r>
            <a:r>
              <a:rPr lang="is-IS" sz="2000" dirty="0" err="1"/>
              <a:t>Keep</a:t>
            </a:r>
            <a:r>
              <a:rPr lang="is-IS" sz="2000" dirty="0"/>
              <a:t> </a:t>
            </a:r>
            <a:r>
              <a:rPr lang="is-IS" sz="2000" dirty="0" err="1"/>
              <a:t>in</a:t>
            </a:r>
            <a:r>
              <a:rPr lang="is-IS" sz="2000" dirty="0"/>
              <a:t> </a:t>
            </a:r>
            <a:r>
              <a:rPr lang="is-IS" sz="2000" dirty="0" err="1"/>
              <a:t>mind</a:t>
            </a:r>
            <a:r>
              <a:rPr lang="is-IS" sz="2000" dirty="0"/>
              <a:t> </a:t>
            </a:r>
            <a:r>
              <a:rPr lang="is-IS" sz="2000" dirty="0" err="1"/>
              <a:t>using</a:t>
            </a:r>
            <a:r>
              <a:rPr lang="is-IS" sz="2000" dirty="0"/>
              <a:t> </a:t>
            </a:r>
            <a:r>
              <a:rPr lang="is-IS" sz="2000" dirty="0" err="1"/>
              <a:t>all</a:t>
            </a:r>
            <a:r>
              <a:rPr lang="is-IS" sz="2000" dirty="0"/>
              <a:t> </a:t>
            </a:r>
            <a:r>
              <a:rPr lang="is-IS" sz="2000" dirty="0" err="1"/>
              <a:t>your</a:t>
            </a:r>
            <a:r>
              <a:rPr lang="is-IS" sz="2000" dirty="0"/>
              <a:t> senses.</a:t>
            </a:r>
            <a:endParaRPr sz="2000" dirty="0"/>
          </a:p>
          <a:p>
            <a:pPr marL="0" lvl="0" indent="0" algn="l" rtl="0">
              <a:lnSpc>
                <a:spcPct val="100000"/>
              </a:lnSpc>
              <a:spcBef>
                <a:spcPts val="0"/>
              </a:spcBef>
              <a:spcAft>
                <a:spcPts val="0"/>
              </a:spcAft>
              <a:buClr>
                <a:schemeClr val="dk1"/>
              </a:buClr>
              <a:buSzPts val="1774"/>
              <a:buNone/>
            </a:pPr>
            <a:endParaRPr sz="2000" dirty="0"/>
          </a:p>
          <a:p>
            <a:pPr marL="0" lvl="0" indent="0" algn="l" rtl="0">
              <a:lnSpc>
                <a:spcPct val="100000"/>
              </a:lnSpc>
              <a:spcBef>
                <a:spcPts val="0"/>
              </a:spcBef>
              <a:spcAft>
                <a:spcPts val="0"/>
              </a:spcAft>
              <a:buClr>
                <a:schemeClr val="dk1"/>
              </a:buClr>
              <a:buSzPts val="1700"/>
              <a:buNone/>
            </a:pPr>
            <a:r>
              <a:rPr lang="is-IS" sz="2000" dirty="0" err="1"/>
              <a:t>Observe</a:t>
            </a:r>
            <a:r>
              <a:rPr lang="is-IS" sz="2000" dirty="0"/>
              <a:t> with </a:t>
            </a:r>
            <a:r>
              <a:rPr lang="is-IS" sz="2000" dirty="0" err="1"/>
              <a:t>all</a:t>
            </a:r>
            <a:r>
              <a:rPr lang="is-IS" sz="2000" dirty="0"/>
              <a:t> </a:t>
            </a:r>
            <a:r>
              <a:rPr lang="is-IS" sz="2000" dirty="0" err="1"/>
              <a:t>your</a:t>
            </a:r>
            <a:r>
              <a:rPr lang="is-IS" sz="2000" dirty="0"/>
              <a:t> senses </a:t>
            </a:r>
            <a:r>
              <a:rPr lang="is-IS" sz="2000" dirty="0" err="1"/>
              <a:t>and</a:t>
            </a:r>
            <a:r>
              <a:rPr lang="is-IS" sz="2000" dirty="0"/>
              <a:t> </a:t>
            </a:r>
            <a:r>
              <a:rPr lang="is-IS" sz="2000" dirty="0" err="1"/>
              <a:t>how</a:t>
            </a:r>
            <a:r>
              <a:rPr lang="is-IS" sz="2000" dirty="0"/>
              <a:t> can </a:t>
            </a:r>
            <a:r>
              <a:rPr lang="is-IS" sz="2000" dirty="0" err="1"/>
              <a:t>you</a:t>
            </a:r>
            <a:r>
              <a:rPr lang="is-IS" sz="2000" dirty="0"/>
              <a:t> </a:t>
            </a:r>
            <a:r>
              <a:rPr lang="is-IS" sz="2000" dirty="0" err="1"/>
              <a:t>use</a:t>
            </a:r>
            <a:r>
              <a:rPr lang="is-IS" sz="2000" dirty="0"/>
              <a:t> </a:t>
            </a:r>
            <a:r>
              <a:rPr lang="is-IS" sz="2000" dirty="0" err="1"/>
              <a:t>the</a:t>
            </a:r>
            <a:r>
              <a:rPr lang="is-IS" sz="2000" dirty="0"/>
              <a:t> </a:t>
            </a:r>
            <a:r>
              <a:rPr lang="is-IS" sz="2000" dirty="0" err="1"/>
              <a:t>information</a:t>
            </a:r>
            <a:r>
              <a:rPr lang="is-IS" sz="2000" dirty="0"/>
              <a:t> </a:t>
            </a:r>
            <a:r>
              <a:rPr lang="is-IS" sz="2000" dirty="0" err="1"/>
              <a:t>you</a:t>
            </a:r>
            <a:r>
              <a:rPr lang="is-IS" sz="2000" dirty="0"/>
              <a:t> </a:t>
            </a:r>
            <a:r>
              <a:rPr lang="is-IS" sz="2000" dirty="0" err="1"/>
              <a:t>obtain</a:t>
            </a:r>
            <a:r>
              <a:rPr lang="is-IS" sz="2000" dirty="0"/>
              <a:t> </a:t>
            </a:r>
            <a:r>
              <a:rPr lang="is-IS" sz="2000" dirty="0" err="1"/>
              <a:t>using</a:t>
            </a:r>
            <a:r>
              <a:rPr lang="is-IS" sz="2000" dirty="0"/>
              <a:t> </a:t>
            </a:r>
            <a:r>
              <a:rPr lang="is-IS" sz="2000" dirty="0" err="1"/>
              <a:t>this</a:t>
            </a:r>
            <a:r>
              <a:rPr lang="is-IS" sz="2000" dirty="0"/>
              <a:t> method.</a:t>
            </a:r>
            <a:endParaRPr sz="2000" dirty="0"/>
          </a:p>
          <a:p>
            <a:pPr marL="0" lvl="0" indent="0" algn="l" rtl="0">
              <a:lnSpc>
                <a:spcPct val="100000"/>
              </a:lnSpc>
              <a:spcBef>
                <a:spcPts val="0"/>
              </a:spcBef>
              <a:spcAft>
                <a:spcPts val="0"/>
              </a:spcAft>
              <a:buClr>
                <a:schemeClr val="dk1"/>
              </a:buClr>
              <a:buSzPts val="1774"/>
              <a:buNone/>
            </a:pPr>
            <a:endParaRPr sz="2000" dirty="0"/>
          </a:p>
          <a:p>
            <a:pPr marL="0" lvl="0" indent="0" algn="l" rtl="0">
              <a:lnSpc>
                <a:spcPct val="100000"/>
              </a:lnSpc>
              <a:spcBef>
                <a:spcPts val="0"/>
              </a:spcBef>
              <a:spcAft>
                <a:spcPts val="0"/>
              </a:spcAft>
              <a:buClr>
                <a:schemeClr val="dk1"/>
              </a:buClr>
              <a:buSzPts val="1700"/>
              <a:buNone/>
            </a:pPr>
            <a:r>
              <a:rPr lang="is-IS" sz="2000" dirty="0"/>
              <a:t>Next bring a </a:t>
            </a:r>
            <a:r>
              <a:rPr lang="is-IS" sz="2000" dirty="0" err="1"/>
              <a:t>friend</a:t>
            </a:r>
            <a:r>
              <a:rPr lang="is-IS" sz="2000" dirty="0"/>
              <a:t> </a:t>
            </a:r>
            <a:r>
              <a:rPr lang="is-IS" sz="2000" dirty="0" err="1"/>
              <a:t>along</a:t>
            </a:r>
            <a:r>
              <a:rPr lang="is-IS" sz="2000" dirty="0"/>
              <a:t> </a:t>
            </a:r>
            <a:r>
              <a:rPr lang="is-IS" sz="2000" dirty="0" err="1"/>
              <a:t>and</a:t>
            </a:r>
            <a:r>
              <a:rPr lang="is-IS" sz="2000" dirty="0"/>
              <a:t> </a:t>
            </a:r>
            <a:r>
              <a:rPr lang="is-IS" sz="2000" dirty="0" err="1"/>
              <a:t>question</a:t>
            </a:r>
            <a:r>
              <a:rPr lang="is-IS" sz="2000" dirty="0"/>
              <a:t> </a:t>
            </a:r>
            <a:r>
              <a:rPr lang="is-IS" sz="2000" dirty="0" err="1"/>
              <a:t>what</a:t>
            </a:r>
            <a:r>
              <a:rPr lang="is-IS" sz="2000" dirty="0"/>
              <a:t> </a:t>
            </a:r>
            <a:r>
              <a:rPr lang="is-IS" sz="2000" dirty="0" err="1"/>
              <a:t>do</a:t>
            </a:r>
            <a:r>
              <a:rPr lang="is-IS" sz="2000" dirty="0"/>
              <a:t> </a:t>
            </a:r>
            <a:r>
              <a:rPr lang="is-IS" sz="2000" dirty="0" err="1"/>
              <a:t>they</a:t>
            </a:r>
            <a:r>
              <a:rPr lang="is-IS" sz="2000" dirty="0"/>
              <a:t> </a:t>
            </a:r>
            <a:r>
              <a:rPr lang="is-IS" sz="2000" dirty="0" err="1"/>
              <a:t>observe</a:t>
            </a:r>
            <a:r>
              <a:rPr lang="is-IS" sz="2000" dirty="0"/>
              <a:t>. </a:t>
            </a:r>
            <a:endParaRPr sz="2000" dirty="0"/>
          </a:p>
        </p:txBody>
      </p:sp>
      <p:pic>
        <p:nvPicPr>
          <p:cNvPr id="5" name="Google Shape;378;p23">
            <a:extLst>
              <a:ext uri="{FF2B5EF4-FFF2-40B4-BE49-F238E27FC236}">
                <a16:creationId xmlns:a16="http://schemas.microsoft.com/office/drawing/2014/main" id="{E61C3B34-BBB0-4BA1-A1C6-075F559E0BF1}"/>
              </a:ext>
            </a:extLst>
          </p:cNvPr>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r="-258"/>
          <a:stretch/>
        </p:blipFill>
        <p:spPr>
          <a:xfrm>
            <a:off x="318977" y="0"/>
            <a:ext cx="5114260" cy="6858000"/>
          </a:xfrm>
          <a:prstGeom prst="rect">
            <a:avLst/>
          </a:prstGeom>
          <a:solidFill>
            <a:srgbClr val="D8D8D8"/>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6;p3">
            <a:extLst>
              <a:ext uri="{FF2B5EF4-FFF2-40B4-BE49-F238E27FC236}">
                <a16:creationId xmlns:a16="http://schemas.microsoft.com/office/drawing/2014/main" id="{BC2ACF3E-6E72-7539-8ED0-2B46F28E7616}"/>
              </a:ext>
            </a:extLst>
          </p:cNvPr>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7C946D"/>
              </a:buClr>
              <a:buSzPts val="11600"/>
              <a:buNone/>
            </a:pPr>
            <a:r>
              <a:rPr lang="en-US" sz="4800" dirty="0"/>
              <a:t>Learning objectives for module 2</a:t>
            </a:r>
            <a:endParaRPr sz="4800" dirty="0"/>
          </a:p>
        </p:txBody>
      </p:sp>
      <p:sp>
        <p:nvSpPr>
          <p:cNvPr id="7" name="Google Shape;177;p3">
            <a:extLst>
              <a:ext uri="{FF2B5EF4-FFF2-40B4-BE49-F238E27FC236}">
                <a16:creationId xmlns:a16="http://schemas.microsoft.com/office/drawing/2014/main" id="{582D7E4C-C27B-4399-DA87-E91793B8D32D}"/>
              </a:ext>
            </a:extLst>
          </p:cNvPr>
          <p:cNvSpPr txBox="1">
            <a:spLocks noGrp="1"/>
          </p:cNvSpPr>
          <p:nvPr>
            <p:ph type="body" idx="2"/>
          </p:nvPr>
        </p:nvSpPr>
        <p:spPr>
          <a:xfrm>
            <a:off x="1633928" y="2360648"/>
            <a:ext cx="9129010" cy="2767408"/>
          </a:xfrm>
          <a:prstGeom prst="rect">
            <a:avLst/>
          </a:prstGeom>
          <a:noFill/>
          <a:ln>
            <a:noFill/>
          </a:ln>
        </p:spPr>
        <p:txBody>
          <a:bodyPr spcFirstLastPara="1" wrap="square" lIns="91425" tIns="45700" rIns="91425" bIns="45700" anchor="t" anchorCtr="0">
            <a:noAutofit/>
          </a:bodyPr>
          <a:lstStyle/>
          <a:p>
            <a:pPr marL="0" indent="0" algn="ctr">
              <a:buClr>
                <a:srgbClr val="305C6F"/>
              </a:buClr>
              <a:buSzPts val="4800"/>
            </a:pPr>
            <a:r>
              <a:rPr lang="en-GB" sz="3200" dirty="0"/>
              <a:t> This module sets the scene </a:t>
            </a:r>
            <a:r>
              <a:rPr lang="en-US" sz="3200" dirty="0"/>
              <a:t>and helps the user see the value in dark sky ecotourism. Whether you are a newcomer to dark sky ecotourism, or established, this module aims to help you discover the possibilities. </a:t>
            </a:r>
            <a:endParaRPr lang="is-IS" sz="3200" dirty="0"/>
          </a:p>
        </p:txBody>
      </p:sp>
    </p:spTree>
    <p:extLst>
      <p:ext uri="{BB962C8B-B14F-4D97-AF65-F5344CB8AC3E}">
        <p14:creationId xmlns:p14="http://schemas.microsoft.com/office/powerpoint/2010/main" val="3731782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7"/>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is-IS"/>
              <a:t>03</a:t>
            </a:r>
            <a:endParaRPr/>
          </a:p>
        </p:txBody>
      </p:sp>
      <p:sp>
        <p:nvSpPr>
          <p:cNvPr id="405" name="Google Shape;405;p27"/>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is-IS"/>
              <a:t>SECTION</a:t>
            </a:r>
            <a:endParaRPr/>
          </a:p>
        </p:txBody>
      </p:sp>
      <p:sp>
        <p:nvSpPr>
          <p:cNvPr id="406" name="Google Shape;406;p27"/>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600"/>
              <a:buNone/>
            </a:pPr>
            <a:r>
              <a:rPr lang="is-IS" dirty="0" err="1"/>
              <a:t>Finding</a:t>
            </a:r>
            <a:r>
              <a:rPr lang="is-IS" dirty="0"/>
              <a:t> </a:t>
            </a:r>
            <a:r>
              <a:rPr lang="is-IS" dirty="0" err="1"/>
              <a:t>the</a:t>
            </a:r>
            <a:r>
              <a:rPr lang="is-IS" dirty="0"/>
              <a:t> </a:t>
            </a:r>
            <a:r>
              <a:rPr lang="is-IS" dirty="0" err="1"/>
              <a:t>stars</a:t>
            </a:r>
            <a:endParaRPr lang="is-IS" dirty="0"/>
          </a:p>
        </p:txBody>
      </p:sp>
      <p:pic>
        <p:nvPicPr>
          <p:cNvPr id="407" name="Google Shape;407;p27"/>
          <p:cNvPicPr preferRelativeResize="0">
            <a:picLocks noGrp="1"/>
          </p:cNvPicPr>
          <p:nvPr>
            <p:ph type="pic" idx="4"/>
          </p:nvPr>
        </p:nvPicPr>
        <p:blipFill rotWithShape="1">
          <a:blip r:embed="rId3">
            <a:alphaModFix/>
          </a:blip>
          <a:srcRect/>
          <a:stretch/>
        </p:blipFill>
        <p:spPr>
          <a:xfrm>
            <a:off x="6841657" y="0"/>
            <a:ext cx="5364392" cy="6325815"/>
          </a:xfrm>
          <a:prstGeom prst="rect">
            <a:avLst/>
          </a:prstGeom>
          <a:solidFill>
            <a:srgbClr val="D8D8D8"/>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8"/>
          <p:cNvSpPr txBox="1">
            <a:spLocks noGrp="1"/>
          </p:cNvSpPr>
          <p:nvPr>
            <p:ph type="body" idx="1"/>
          </p:nvPr>
        </p:nvSpPr>
        <p:spPr>
          <a:xfrm>
            <a:off x="673527" y="459811"/>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05C6F"/>
              </a:buClr>
              <a:buSzPts val="3600"/>
              <a:buNone/>
            </a:pPr>
            <a:r>
              <a:rPr lang="is-IS" dirty="0" err="1"/>
              <a:t>Finding</a:t>
            </a:r>
            <a:r>
              <a:rPr lang="is-IS" dirty="0"/>
              <a:t> </a:t>
            </a:r>
            <a:r>
              <a:rPr lang="is-IS" dirty="0" err="1"/>
              <a:t>the</a:t>
            </a:r>
            <a:r>
              <a:rPr lang="is-IS" dirty="0"/>
              <a:t> </a:t>
            </a:r>
            <a:r>
              <a:rPr lang="is-IS" dirty="0" err="1"/>
              <a:t>stars</a:t>
            </a:r>
            <a:endParaRPr lang="is-IS" dirty="0"/>
          </a:p>
          <a:p>
            <a:pPr marL="0" lvl="0" indent="0" algn="l" rtl="0">
              <a:lnSpc>
                <a:spcPct val="100000"/>
              </a:lnSpc>
              <a:spcBef>
                <a:spcPts val="0"/>
              </a:spcBef>
              <a:spcAft>
                <a:spcPts val="0"/>
              </a:spcAft>
              <a:buClr>
                <a:srgbClr val="305C6F"/>
              </a:buClr>
              <a:buSzPts val="3600"/>
              <a:buNone/>
            </a:pPr>
            <a:r>
              <a:rPr lang="is-IS" sz="1800" b="0" dirty="0"/>
              <a:t>One of </a:t>
            </a:r>
            <a:r>
              <a:rPr lang="is-IS" sz="1800" b="0" dirty="0" err="1"/>
              <a:t>the</a:t>
            </a:r>
            <a:r>
              <a:rPr lang="is-IS" sz="1800" b="0" dirty="0"/>
              <a:t> </a:t>
            </a:r>
            <a:r>
              <a:rPr lang="is-IS" sz="1800" b="0" dirty="0" err="1"/>
              <a:t>easiest</a:t>
            </a:r>
            <a:r>
              <a:rPr lang="is-IS" sz="1800" b="0" dirty="0"/>
              <a:t> </a:t>
            </a:r>
            <a:r>
              <a:rPr lang="is-IS" sz="1800" b="0" dirty="0" err="1"/>
              <a:t>pattern</a:t>
            </a:r>
            <a:r>
              <a:rPr lang="is-IS" sz="1800" b="0" dirty="0"/>
              <a:t> of </a:t>
            </a:r>
            <a:r>
              <a:rPr lang="is-IS" sz="1800" b="0" dirty="0" err="1"/>
              <a:t>stars</a:t>
            </a:r>
            <a:r>
              <a:rPr lang="is-IS" sz="1800" b="0" dirty="0"/>
              <a:t> </a:t>
            </a:r>
            <a:r>
              <a:rPr lang="is-IS" sz="1800" b="0" dirty="0" err="1"/>
              <a:t>to</a:t>
            </a:r>
            <a:r>
              <a:rPr lang="is-IS" sz="1800" b="0" dirty="0"/>
              <a:t> </a:t>
            </a:r>
            <a:r>
              <a:rPr lang="is-IS" sz="1800" b="0" dirty="0" err="1"/>
              <a:t>find</a:t>
            </a:r>
            <a:r>
              <a:rPr lang="is-IS" sz="1800" b="0" dirty="0"/>
              <a:t> </a:t>
            </a:r>
            <a:r>
              <a:rPr lang="is-IS" sz="1800" b="0" dirty="0" err="1"/>
              <a:t>in</a:t>
            </a:r>
            <a:r>
              <a:rPr lang="is-IS" sz="1800" b="0" dirty="0"/>
              <a:t> </a:t>
            </a:r>
            <a:r>
              <a:rPr lang="is-IS" sz="1800" b="0" dirty="0" err="1"/>
              <a:t>the</a:t>
            </a:r>
            <a:r>
              <a:rPr lang="is-IS" sz="1800" b="0" dirty="0"/>
              <a:t> </a:t>
            </a:r>
            <a:r>
              <a:rPr lang="is-IS" sz="1800" b="0" dirty="0" err="1"/>
              <a:t>Northern</a:t>
            </a:r>
            <a:r>
              <a:rPr lang="is-IS" sz="1800" b="0" dirty="0"/>
              <a:t> </a:t>
            </a:r>
            <a:r>
              <a:rPr lang="is-IS" sz="1800" b="0" dirty="0" err="1"/>
              <a:t>Hemisphere</a:t>
            </a:r>
            <a:r>
              <a:rPr lang="is-IS" sz="1800" b="0" dirty="0"/>
              <a:t> is </a:t>
            </a:r>
            <a:r>
              <a:rPr lang="is-IS" sz="1800" b="0" dirty="0" err="1"/>
              <a:t>the</a:t>
            </a:r>
            <a:r>
              <a:rPr lang="is-IS" sz="1800" b="0" dirty="0"/>
              <a:t> Big </a:t>
            </a:r>
            <a:r>
              <a:rPr lang="is-IS" sz="1800" b="0" dirty="0" err="1"/>
              <a:t>dipper</a:t>
            </a:r>
            <a:r>
              <a:rPr lang="is-IS" sz="1800" b="0" dirty="0"/>
              <a:t>/</a:t>
            </a:r>
            <a:r>
              <a:rPr lang="is-IS" sz="1800" b="0" dirty="0" err="1"/>
              <a:t>Plough</a:t>
            </a:r>
            <a:r>
              <a:rPr lang="is-IS" sz="1800" b="0" dirty="0"/>
              <a:t> (</a:t>
            </a:r>
            <a:r>
              <a:rPr lang="is-IS" sz="1800" b="0" dirty="0" err="1"/>
              <a:t>ice</a:t>
            </a:r>
            <a:r>
              <a:rPr lang="is-IS" sz="1800" b="0" dirty="0"/>
              <a:t>. Karlsvagninn) </a:t>
            </a:r>
            <a:r>
              <a:rPr lang="is-IS" sz="1800" b="0" dirty="0" err="1"/>
              <a:t>located</a:t>
            </a:r>
            <a:r>
              <a:rPr lang="is-IS" sz="1800" b="0" dirty="0"/>
              <a:t> </a:t>
            </a:r>
            <a:r>
              <a:rPr lang="is-IS" sz="1800" b="0" dirty="0" err="1"/>
              <a:t>in</a:t>
            </a:r>
            <a:r>
              <a:rPr lang="is-IS" sz="1800" b="0" dirty="0"/>
              <a:t> </a:t>
            </a:r>
            <a:r>
              <a:rPr lang="is-IS" sz="1800" b="0" dirty="0" err="1"/>
              <a:t>the</a:t>
            </a:r>
            <a:r>
              <a:rPr lang="is-IS" sz="1800" b="0" dirty="0"/>
              <a:t> </a:t>
            </a:r>
            <a:r>
              <a:rPr lang="is-IS" sz="1800" b="0" dirty="0" err="1"/>
              <a:t>constellation</a:t>
            </a:r>
            <a:r>
              <a:rPr lang="is-IS" sz="1800" b="0" dirty="0"/>
              <a:t> of </a:t>
            </a:r>
            <a:r>
              <a:rPr lang="is-IS" sz="1800" b="0" dirty="0" err="1"/>
              <a:t>Ursa</a:t>
            </a:r>
            <a:r>
              <a:rPr lang="is-IS" sz="1800" b="0" dirty="0"/>
              <a:t> Major</a:t>
            </a:r>
            <a:endParaRPr sz="1800" b="0" dirty="0"/>
          </a:p>
        </p:txBody>
      </p:sp>
      <p:pic>
        <p:nvPicPr>
          <p:cNvPr id="2" name="Picture 1">
            <a:extLst>
              <a:ext uri="{FF2B5EF4-FFF2-40B4-BE49-F238E27FC236}">
                <a16:creationId xmlns:a16="http://schemas.microsoft.com/office/drawing/2014/main" id="{CF261F1F-DD9E-4CFD-BDF0-BEBA0A031A2A}"/>
              </a:ext>
            </a:extLst>
          </p:cNvPr>
          <p:cNvPicPr>
            <a:picLocks noChangeAspect="1"/>
          </p:cNvPicPr>
          <p:nvPr/>
        </p:nvPicPr>
        <p:blipFill>
          <a:blip r:embed="rId4"/>
          <a:stretch>
            <a:fillRect/>
          </a:stretch>
        </p:blipFill>
        <p:spPr>
          <a:xfrm>
            <a:off x="640201" y="1657666"/>
            <a:ext cx="4843404" cy="4632282"/>
          </a:xfrm>
          <a:prstGeom prst="rect">
            <a:avLst/>
          </a:prstGeom>
        </p:spPr>
      </p:pic>
      <p:sp>
        <p:nvSpPr>
          <p:cNvPr id="413" name="Google Shape;413;p28"/>
          <p:cNvSpPr txBox="1">
            <a:spLocks noGrp="1"/>
          </p:cNvSpPr>
          <p:nvPr>
            <p:ph type="body" idx="2"/>
          </p:nvPr>
        </p:nvSpPr>
        <p:spPr>
          <a:xfrm>
            <a:off x="5638801" y="1849632"/>
            <a:ext cx="5681190" cy="1371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is-IS" sz="1800" dirty="0" err="1"/>
              <a:t>When</a:t>
            </a:r>
            <a:r>
              <a:rPr lang="is-IS" sz="1800" dirty="0"/>
              <a:t> </a:t>
            </a:r>
            <a:r>
              <a:rPr lang="is-IS" sz="1800" dirty="0" err="1"/>
              <a:t>you</a:t>
            </a:r>
            <a:r>
              <a:rPr lang="is-IS" sz="1800" dirty="0"/>
              <a:t> </a:t>
            </a:r>
            <a:r>
              <a:rPr lang="is-IS" sz="1800" dirty="0" err="1"/>
              <a:t>find</a:t>
            </a:r>
            <a:r>
              <a:rPr lang="is-IS" sz="1800" dirty="0"/>
              <a:t> </a:t>
            </a:r>
            <a:r>
              <a:rPr lang="is-IS" sz="1800" dirty="0" err="1"/>
              <a:t>the</a:t>
            </a:r>
            <a:r>
              <a:rPr lang="is-IS" sz="1800" dirty="0"/>
              <a:t> Big </a:t>
            </a:r>
            <a:r>
              <a:rPr lang="is-IS" sz="1800" dirty="0" err="1"/>
              <a:t>Dipper</a:t>
            </a:r>
            <a:r>
              <a:rPr lang="is-IS" sz="1800" dirty="0"/>
              <a:t>/</a:t>
            </a:r>
            <a:r>
              <a:rPr lang="is-IS" sz="1800" dirty="0" err="1"/>
              <a:t>Plough</a:t>
            </a:r>
            <a:r>
              <a:rPr lang="is-IS" sz="1800" dirty="0"/>
              <a:t> (</a:t>
            </a:r>
            <a:r>
              <a:rPr lang="is-IS" sz="1800" dirty="0" err="1"/>
              <a:t>marked</a:t>
            </a:r>
            <a:r>
              <a:rPr lang="is-IS" sz="1800" dirty="0"/>
              <a:t> </a:t>
            </a:r>
            <a:r>
              <a:rPr lang="is-IS" sz="1800" dirty="0" err="1"/>
              <a:t>red</a:t>
            </a:r>
            <a:r>
              <a:rPr lang="is-IS" sz="1800" dirty="0"/>
              <a:t>) </a:t>
            </a:r>
            <a:r>
              <a:rPr lang="is-IS" sz="1800" dirty="0" err="1"/>
              <a:t>you</a:t>
            </a:r>
            <a:r>
              <a:rPr lang="is-IS" sz="1800" dirty="0"/>
              <a:t> can </a:t>
            </a:r>
            <a:r>
              <a:rPr lang="is-IS" sz="1800" dirty="0" err="1"/>
              <a:t>use</a:t>
            </a:r>
            <a:r>
              <a:rPr lang="is-IS" sz="1800" dirty="0"/>
              <a:t> it </a:t>
            </a:r>
            <a:r>
              <a:rPr lang="is-IS" sz="1800" dirty="0" err="1"/>
              <a:t>to</a:t>
            </a:r>
            <a:r>
              <a:rPr lang="is-IS" sz="1800" dirty="0"/>
              <a:t> </a:t>
            </a:r>
            <a:r>
              <a:rPr lang="is-IS" sz="1800" dirty="0" err="1"/>
              <a:t>find</a:t>
            </a:r>
            <a:r>
              <a:rPr lang="is-IS" sz="1800" dirty="0"/>
              <a:t> other </a:t>
            </a:r>
            <a:r>
              <a:rPr lang="is-IS" sz="1800" dirty="0" err="1"/>
              <a:t>stars</a:t>
            </a:r>
            <a:r>
              <a:rPr lang="is-IS" sz="1800" dirty="0"/>
              <a:t> – such </a:t>
            </a:r>
            <a:r>
              <a:rPr lang="is-IS" sz="1800" dirty="0" err="1"/>
              <a:t>as</a:t>
            </a:r>
            <a:r>
              <a:rPr lang="is-IS" sz="1800" dirty="0"/>
              <a:t> </a:t>
            </a:r>
            <a:r>
              <a:rPr lang="is-IS" sz="1800" dirty="0" err="1"/>
              <a:t>the</a:t>
            </a:r>
            <a:r>
              <a:rPr lang="is-IS" sz="1800" dirty="0"/>
              <a:t> </a:t>
            </a:r>
            <a:r>
              <a:rPr lang="is-IS" sz="1800" dirty="0" err="1"/>
              <a:t>Pole</a:t>
            </a:r>
            <a:r>
              <a:rPr lang="is-IS" sz="1800" dirty="0"/>
              <a:t> Star – </a:t>
            </a:r>
            <a:r>
              <a:rPr lang="is-IS" sz="1800" dirty="0" err="1"/>
              <a:t>and</a:t>
            </a:r>
            <a:r>
              <a:rPr lang="is-IS" sz="1800" dirty="0"/>
              <a:t> other </a:t>
            </a:r>
            <a:r>
              <a:rPr lang="is-IS" sz="1800" dirty="0" err="1"/>
              <a:t>well</a:t>
            </a:r>
            <a:r>
              <a:rPr lang="is-IS" sz="1800" dirty="0"/>
              <a:t> </a:t>
            </a:r>
            <a:r>
              <a:rPr lang="is-IS" sz="1800" dirty="0" err="1"/>
              <a:t>known</a:t>
            </a:r>
            <a:r>
              <a:rPr lang="is-IS" sz="1800" dirty="0"/>
              <a:t> star </a:t>
            </a:r>
            <a:r>
              <a:rPr lang="is-IS" sz="1800" dirty="0" err="1"/>
              <a:t>pattern</a:t>
            </a:r>
            <a:r>
              <a:rPr lang="is-IS" sz="1800" dirty="0"/>
              <a:t> </a:t>
            </a:r>
            <a:r>
              <a:rPr lang="is-IS" sz="1800" dirty="0" err="1"/>
              <a:t>and</a:t>
            </a:r>
            <a:r>
              <a:rPr lang="is-IS" sz="1800" dirty="0"/>
              <a:t> </a:t>
            </a:r>
            <a:r>
              <a:rPr lang="is-IS" sz="1800" dirty="0" err="1"/>
              <a:t>constellations</a:t>
            </a:r>
            <a:r>
              <a:rPr lang="is-IS" sz="1800" dirty="0"/>
              <a:t> </a:t>
            </a:r>
            <a:r>
              <a:rPr lang="is-IS" sz="1800" dirty="0" err="1"/>
              <a:t>in</a:t>
            </a:r>
            <a:r>
              <a:rPr lang="is-IS" sz="1800" dirty="0"/>
              <a:t> </a:t>
            </a:r>
            <a:r>
              <a:rPr lang="is-IS" sz="1800" dirty="0" err="1"/>
              <a:t>the</a:t>
            </a:r>
            <a:r>
              <a:rPr lang="is-IS" sz="1800" dirty="0"/>
              <a:t> </a:t>
            </a:r>
            <a:r>
              <a:rPr lang="is-IS" sz="1800" dirty="0" err="1"/>
              <a:t>northern</a:t>
            </a:r>
            <a:r>
              <a:rPr lang="is-IS" sz="1800" dirty="0"/>
              <a:t> </a:t>
            </a:r>
            <a:r>
              <a:rPr lang="is-IS" sz="1800" dirty="0" err="1"/>
              <a:t>sky</a:t>
            </a:r>
            <a:r>
              <a:rPr lang="is-IS" sz="1800" dirty="0"/>
              <a:t>. It is </a:t>
            </a:r>
            <a:r>
              <a:rPr lang="is-IS" sz="1800" dirty="0" err="1"/>
              <a:t>therefore</a:t>
            </a:r>
            <a:r>
              <a:rPr lang="is-IS" sz="1800" dirty="0"/>
              <a:t> a </a:t>
            </a:r>
            <a:r>
              <a:rPr lang="is-IS" sz="1800" dirty="0" err="1"/>
              <a:t>good</a:t>
            </a:r>
            <a:r>
              <a:rPr lang="is-IS" sz="1800" dirty="0"/>
              <a:t> </a:t>
            </a:r>
            <a:r>
              <a:rPr lang="is-IS" sz="1800" dirty="0" err="1"/>
              <a:t>idea</a:t>
            </a:r>
            <a:r>
              <a:rPr lang="is-IS" sz="1800" dirty="0"/>
              <a:t> </a:t>
            </a:r>
            <a:r>
              <a:rPr lang="is-IS" sz="1800" dirty="0" err="1"/>
              <a:t>to</a:t>
            </a:r>
            <a:r>
              <a:rPr lang="is-IS" sz="1800" dirty="0"/>
              <a:t> </a:t>
            </a:r>
            <a:r>
              <a:rPr lang="is-IS" sz="1800" dirty="0" err="1"/>
              <a:t>located</a:t>
            </a:r>
            <a:r>
              <a:rPr lang="is-IS" sz="1800" dirty="0"/>
              <a:t> </a:t>
            </a:r>
            <a:r>
              <a:rPr lang="is-IS" sz="1800" dirty="0" err="1"/>
              <a:t>this</a:t>
            </a:r>
            <a:r>
              <a:rPr lang="is-IS" sz="1800" dirty="0"/>
              <a:t> </a:t>
            </a:r>
            <a:r>
              <a:rPr lang="is-IS" sz="1800" dirty="0" err="1"/>
              <a:t>constellation</a:t>
            </a:r>
            <a:r>
              <a:rPr lang="is-IS" sz="1800" dirty="0"/>
              <a:t> </a:t>
            </a:r>
            <a:r>
              <a:rPr lang="is-IS" sz="1800" dirty="0" err="1"/>
              <a:t>first</a:t>
            </a:r>
            <a:r>
              <a:rPr lang="is-IS" sz="1800" dirty="0"/>
              <a:t>. </a:t>
            </a:r>
          </a:p>
          <a:p>
            <a:pPr marL="0" lvl="0" indent="0" algn="l" rtl="0">
              <a:lnSpc>
                <a:spcPct val="100000"/>
              </a:lnSpc>
              <a:spcBef>
                <a:spcPts val="0"/>
              </a:spcBef>
              <a:spcAft>
                <a:spcPts val="0"/>
              </a:spcAft>
              <a:buClr>
                <a:schemeClr val="dk1"/>
              </a:buClr>
              <a:buSzPts val="2400"/>
              <a:buNone/>
            </a:pPr>
            <a:endParaRPr lang="is-IS" sz="1800" dirty="0"/>
          </a:p>
          <a:p>
            <a:pPr marL="0" lvl="0" indent="0" algn="l" rtl="0">
              <a:lnSpc>
                <a:spcPct val="100000"/>
              </a:lnSpc>
              <a:spcBef>
                <a:spcPts val="0"/>
              </a:spcBef>
              <a:spcAft>
                <a:spcPts val="0"/>
              </a:spcAft>
              <a:buClr>
                <a:schemeClr val="dk1"/>
              </a:buClr>
              <a:buSzPts val="2400"/>
              <a:buNone/>
            </a:pPr>
            <a:endParaRPr lang="is-IS" sz="1800" dirty="0"/>
          </a:p>
        </p:txBody>
      </p:sp>
      <p:sp>
        <p:nvSpPr>
          <p:cNvPr id="3" name="TextBox 2">
            <a:extLst>
              <a:ext uri="{FF2B5EF4-FFF2-40B4-BE49-F238E27FC236}">
                <a16:creationId xmlns:a16="http://schemas.microsoft.com/office/drawing/2014/main" id="{0B52D117-BBFC-41CB-8120-4991142802DD}"/>
              </a:ext>
            </a:extLst>
          </p:cNvPr>
          <p:cNvSpPr txBox="1"/>
          <p:nvPr/>
        </p:nvSpPr>
        <p:spPr>
          <a:xfrm>
            <a:off x="540846" y="6319235"/>
            <a:ext cx="5681190" cy="307777"/>
          </a:xfrm>
          <a:prstGeom prst="rect">
            <a:avLst/>
          </a:prstGeom>
          <a:noFill/>
        </p:spPr>
        <p:txBody>
          <a:bodyPr wrap="square" rtlCol="0">
            <a:spAutoFit/>
          </a:bodyPr>
          <a:lstStyle/>
          <a:p>
            <a:pPr lvl="0">
              <a:buClr>
                <a:schemeClr val="dk1"/>
              </a:buClr>
              <a:buSzPts val="2400"/>
            </a:pPr>
            <a:r>
              <a:rPr lang="fr-FR" dirty="0">
                <a:latin typeface="Calibri" panose="020F0502020204030204" pitchFamily="34" charset="0"/>
                <a:ea typeface="Calibri" panose="020F0502020204030204" pitchFamily="34" charset="0"/>
                <a:cs typeface="Calibri" panose="020F0502020204030204" pitchFamily="34" charset="0"/>
              </a:rPr>
              <a:t>Source: </a:t>
            </a:r>
            <a:r>
              <a:rPr lang="fr-FR" dirty="0">
                <a:latin typeface="Calibri" panose="020F0502020204030204" pitchFamily="34" charset="0"/>
                <a:ea typeface="Calibri" panose="020F0502020204030204" pitchFamily="34" charset="0"/>
                <a:cs typeface="Calibri" panose="020F0502020204030204" pitchFamily="34" charset="0"/>
                <a:hlinkClick r:id="rId5"/>
              </a:rPr>
              <a:t>https://www.space.com/ursa-major-constellation-great-bear</a:t>
            </a:r>
            <a:r>
              <a:rPr lang="fr-FR" dirty="0">
                <a:latin typeface="Calibri" panose="020F0502020204030204" pitchFamily="34" charset="0"/>
                <a:ea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3FCC56EA-A60C-4B54-AC99-BCEFE4E32CE4}"/>
              </a:ext>
            </a:extLst>
          </p:cNvPr>
          <p:cNvSpPr txBox="1"/>
          <p:nvPr/>
        </p:nvSpPr>
        <p:spPr>
          <a:xfrm>
            <a:off x="5630532" y="3370595"/>
            <a:ext cx="2232836" cy="2400657"/>
          </a:xfrm>
          <a:prstGeom prst="rect">
            <a:avLst/>
          </a:prstGeom>
          <a:noFill/>
        </p:spPr>
        <p:txBody>
          <a:bodyPr wrap="square" rtlCol="0">
            <a:spAutoFit/>
          </a:bodyPr>
          <a:lstStyle/>
          <a:p>
            <a:r>
              <a:rPr lang="is-IS" sz="1800" dirty="0" err="1">
                <a:latin typeface="Calibri" panose="020F0502020204030204" pitchFamily="34" charset="0"/>
                <a:ea typeface="Calibri" panose="020F0502020204030204" pitchFamily="34" charset="0"/>
                <a:cs typeface="Calibri" panose="020F0502020204030204" pitchFamily="34" charset="0"/>
              </a:rPr>
              <a:t>Here</a:t>
            </a:r>
            <a:r>
              <a:rPr lang="is-IS" sz="1800" dirty="0">
                <a:latin typeface="Calibri" panose="020F0502020204030204" pitchFamily="34" charset="0"/>
                <a:ea typeface="Calibri" panose="020F0502020204030204" pitchFamily="34" charset="0"/>
                <a:cs typeface="Calibri" panose="020F0502020204030204" pitchFamily="34" charset="0"/>
              </a:rPr>
              <a:t> is a </a:t>
            </a:r>
            <a:r>
              <a:rPr lang="is-IS" sz="1800" dirty="0" err="1">
                <a:latin typeface="Calibri" panose="020F0502020204030204" pitchFamily="34" charset="0"/>
                <a:ea typeface="Calibri" panose="020F0502020204030204" pitchFamily="34" charset="0"/>
                <a:cs typeface="Calibri" panose="020F0502020204030204" pitchFamily="34" charset="0"/>
              </a:rPr>
              <a:t>video</a:t>
            </a:r>
            <a:r>
              <a:rPr lang="is-IS" sz="1800" dirty="0">
                <a:latin typeface="Calibri" panose="020F0502020204030204" pitchFamily="34" charset="0"/>
                <a:ea typeface="Calibri" panose="020F0502020204030204" pitchFamily="34" charset="0"/>
                <a:cs typeface="Calibri" panose="020F0502020204030204" pitchFamily="34" charset="0"/>
              </a:rPr>
              <a:t> that </a:t>
            </a:r>
            <a:r>
              <a:rPr lang="is-IS" sz="1800" dirty="0" err="1">
                <a:latin typeface="Calibri" panose="020F0502020204030204" pitchFamily="34" charset="0"/>
                <a:ea typeface="Calibri" panose="020F0502020204030204" pitchFamily="34" charset="0"/>
                <a:cs typeface="Calibri" panose="020F0502020204030204" pitchFamily="34" charset="0"/>
              </a:rPr>
              <a:t>shows</a:t>
            </a:r>
            <a:r>
              <a:rPr lang="is-IS" sz="1800" dirty="0">
                <a:latin typeface="Calibri" panose="020F0502020204030204" pitchFamily="34" charset="0"/>
                <a:ea typeface="Calibri" panose="020F0502020204030204" pitchFamily="34" charset="0"/>
                <a:cs typeface="Calibri" panose="020F0502020204030204" pitchFamily="34" charset="0"/>
              </a:rPr>
              <a:t> </a:t>
            </a:r>
            <a:r>
              <a:rPr lang="is-IS" sz="1800" dirty="0" err="1">
                <a:latin typeface="Calibri" panose="020F0502020204030204" pitchFamily="34" charset="0"/>
                <a:ea typeface="Calibri" panose="020F0502020204030204" pitchFamily="34" charset="0"/>
                <a:cs typeface="Calibri" panose="020F0502020204030204" pitchFamily="34" charset="0"/>
              </a:rPr>
              <a:t>you</a:t>
            </a:r>
            <a:r>
              <a:rPr lang="is-IS" sz="1800" dirty="0">
                <a:latin typeface="Calibri" panose="020F0502020204030204" pitchFamily="34" charset="0"/>
                <a:ea typeface="Calibri" panose="020F0502020204030204" pitchFamily="34" charset="0"/>
                <a:cs typeface="Calibri" panose="020F0502020204030204" pitchFamily="34" charset="0"/>
              </a:rPr>
              <a:t> </a:t>
            </a:r>
            <a:r>
              <a:rPr lang="is-IS" sz="1800" dirty="0" err="1">
                <a:latin typeface="Calibri" panose="020F0502020204030204" pitchFamily="34" charset="0"/>
                <a:ea typeface="Calibri" panose="020F0502020204030204" pitchFamily="34" charset="0"/>
                <a:cs typeface="Calibri" panose="020F0502020204030204" pitchFamily="34" charset="0"/>
              </a:rPr>
              <a:t>how</a:t>
            </a:r>
            <a:r>
              <a:rPr lang="is-IS" sz="1800" dirty="0">
                <a:latin typeface="Calibri" panose="020F0502020204030204" pitchFamily="34" charset="0"/>
                <a:ea typeface="Calibri" panose="020F0502020204030204" pitchFamily="34" charset="0"/>
                <a:cs typeface="Calibri" panose="020F0502020204030204" pitchFamily="34" charset="0"/>
              </a:rPr>
              <a:t> </a:t>
            </a:r>
            <a:r>
              <a:rPr lang="is-IS" sz="1800" dirty="0" err="1">
                <a:latin typeface="Calibri" panose="020F0502020204030204" pitchFamily="34" charset="0"/>
                <a:ea typeface="Calibri" panose="020F0502020204030204" pitchFamily="34" charset="0"/>
                <a:cs typeface="Calibri" panose="020F0502020204030204" pitchFamily="34" charset="0"/>
              </a:rPr>
              <a:t>to</a:t>
            </a:r>
            <a:r>
              <a:rPr lang="is-IS" sz="1800" dirty="0">
                <a:latin typeface="Calibri" panose="020F0502020204030204" pitchFamily="34" charset="0"/>
                <a:ea typeface="Calibri" panose="020F0502020204030204" pitchFamily="34" charset="0"/>
                <a:cs typeface="Calibri" panose="020F0502020204030204" pitchFamily="34" charset="0"/>
              </a:rPr>
              <a:t> </a:t>
            </a:r>
            <a:r>
              <a:rPr lang="is-IS" sz="1800" dirty="0" err="1">
                <a:latin typeface="Calibri" panose="020F0502020204030204" pitchFamily="34" charset="0"/>
                <a:ea typeface="Calibri" panose="020F0502020204030204" pitchFamily="34" charset="0"/>
                <a:cs typeface="Calibri" panose="020F0502020204030204" pitchFamily="34" charset="0"/>
              </a:rPr>
              <a:t>locate</a:t>
            </a:r>
            <a:r>
              <a:rPr lang="is-IS" sz="1800" dirty="0">
                <a:latin typeface="Calibri" panose="020F0502020204030204" pitchFamily="34" charset="0"/>
                <a:ea typeface="Calibri" panose="020F0502020204030204" pitchFamily="34" charset="0"/>
                <a:cs typeface="Calibri" panose="020F0502020204030204" pitchFamily="34" charset="0"/>
              </a:rPr>
              <a:t> </a:t>
            </a:r>
            <a:r>
              <a:rPr lang="is-IS" sz="1800" dirty="0" err="1">
                <a:latin typeface="Calibri" panose="020F0502020204030204" pitchFamily="34" charset="0"/>
                <a:ea typeface="Calibri" panose="020F0502020204030204" pitchFamily="34" charset="0"/>
                <a:cs typeface="Calibri" panose="020F0502020204030204" pitchFamily="34" charset="0"/>
              </a:rPr>
              <a:t>the</a:t>
            </a:r>
            <a:r>
              <a:rPr lang="is-IS" sz="1800" dirty="0">
                <a:latin typeface="Calibri" panose="020F0502020204030204" pitchFamily="34" charset="0"/>
                <a:ea typeface="Calibri" panose="020F0502020204030204" pitchFamily="34" charset="0"/>
                <a:cs typeface="Calibri" panose="020F0502020204030204" pitchFamily="34" charset="0"/>
              </a:rPr>
              <a:t> Big </a:t>
            </a:r>
            <a:r>
              <a:rPr lang="is-IS" sz="1800" dirty="0" err="1">
                <a:latin typeface="Calibri" panose="020F0502020204030204" pitchFamily="34" charset="0"/>
                <a:ea typeface="Calibri" panose="020F0502020204030204" pitchFamily="34" charset="0"/>
                <a:cs typeface="Calibri" panose="020F0502020204030204" pitchFamily="34" charset="0"/>
              </a:rPr>
              <a:t>Dipper</a:t>
            </a:r>
            <a:r>
              <a:rPr lang="is-IS" sz="1800" dirty="0">
                <a:latin typeface="Calibri" panose="020F0502020204030204" pitchFamily="34" charset="0"/>
                <a:ea typeface="Calibri" panose="020F0502020204030204" pitchFamily="34" charset="0"/>
                <a:cs typeface="Calibri" panose="020F0502020204030204" pitchFamily="34" charset="0"/>
              </a:rPr>
              <a:t>/</a:t>
            </a:r>
            <a:r>
              <a:rPr lang="is-IS" sz="1800" dirty="0" err="1">
                <a:latin typeface="Calibri" panose="020F0502020204030204" pitchFamily="34" charset="0"/>
                <a:ea typeface="Calibri" panose="020F0502020204030204" pitchFamily="34" charset="0"/>
                <a:cs typeface="Calibri" panose="020F0502020204030204" pitchFamily="34" charset="0"/>
              </a:rPr>
              <a:t>Plough</a:t>
            </a:r>
            <a:r>
              <a:rPr lang="is-IS" sz="1800" dirty="0">
                <a:latin typeface="Calibri" panose="020F0502020204030204" pitchFamily="34" charset="0"/>
                <a:ea typeface="Calibri" panose="020F0502020204030204" pitchFamily="34" charset="0"/>
                <a:cs typeface="Calibri" panose="020F0502020204030204" pitchFamily="34" charset="0"/>
              </a:rPr>
              <a:t>:</a:t>
            </a:r>
          </a:p>
          <a:p>
            <a:r>
              <a:rPr lang="is-IS" sz="1800" dirty="0">
                <a:latin typeface="Calibri" panose="020F0502020204030204" pitchFamily="34" charset="0"/>
                <a:ea typeface="Calibri" panose="020F0502020204030204" pitchFamily="34" charset="0"/>
                <a:cs typeface="Calibri" panose="020F0502020204030204" pitchFamily="34" charset="0"/>
              </a:rPr>
              <a:t> </a:t>
            </a:r>
          </a:p>
          <a:p>
            <a:r>
              <a:rPr lang="is-IS" dirty="0">
                <a:latin typeface="Calibri" panose="020F0502020204030204" pitchFamily="34" charset="0"/>
                <a:ea typeface="Calibri" panose="020F0502020204030204" pitchFamily="34" charset="0"/>
                <a:cs typeface="Calibri" panose="020F0502020204030204" pitchFamily="34" charset="0"/>
              </a:rPr>
              <a:t>Source: </a:t>
            </a:r>
          </a:p>
          <a:p>
            <a:r>
              <a:rPr lang="is-IS" dirty="0">
                <a:latin typeface="Calibri" panose="020F0502020204030204" pitchFamily="34" charset="0"/>
                <a:ea typeface="Calibri" panose="020F0502020204030204" pitchFamily="34" charset="0"/>
                <a:cs typeface="Calibri" panose="020F0502020204030204" pitchFamily="34" charset="0"/>
                <a:hlinkClick r:id="rId6"/>
              </a:rPr>
              <a:t>https://www.youtube.com/watch?v=grAOh38clHI</a:t>
            </a:r>
            <a:r>
              <a:rPr lang="is-IS" dirty="0">
                <a:latin typeface="Calibri" panose="020F0502020204030204" pitchFamily="34" charset="0"/>
                <a:ea typeface="Calibri" panose="020F0502020204030204" pitchFamily="34" charset="0"/>
                <a:cs typeface="Calibri" panose="020F0502020204030204" pitchFamily="34" charset="0"/>
              </a:rPr>
              <a:t> </a:t>
            </a:r>
          </a:p>
          <a:p>
            <a:endParaRPr lang="is-IS" sz="1800" dirty="0">
              <a:latin typeface="Calibri" panose="020F0502020204030204" pitchFamily="34" charset="0"/>
              <a:ea typeface="Calibri" panose="020F0502020204030204" pitchFamily="34" charset="0"/>
              <a:cs typeface="Calibri" panose="020F0502020204030204" pitchFamily="34" charset="0"/>
            </a:endParaRPr>
          </a:p>
        </p:txBody>
      </p:sp>
      <p:pic>
        <p:nvPicPr>
          <p:cNvPr id="5" name="Online Media 4" title="How to Find Ursa Major (Big Dipper) Constellation">
            <a:hlinkClick r:id="" action="ppaction://media"/>
            <a:extLst>
              <a:ext uri="{FF2B5EF4-FFF2-40B4-BE49-F238E27FC236}">
                <a16:creationId xmlns:a16="http://schemas.microsoft.com/office/drawing/2014/main" id="{9B7A26DF-ECA0-4C37-945B-44CCA825D71E}"/>
              </a:ext>
            </a:extLst>
          </p:cNvPr>
          <p:cNvPicPr>
            <a:picLocks noRot="1" noChangeAspect="1"/>
          </p:cNvPicPr>
          <p:nvPr>
            <a:videoFile r:link="rId1"/>
          </p:nvPr>
        </p:nvPicPr>
        <p:blipFill>
          <a:blip r:embed="rId7"/>
          <a:stretch>
            <a:fillRect/>
          </a:stretch>
        </p:blipFill>
        <p:spPr>
          <a:xfrm>
            <a:off x="8010295" y="3221232"/>
            <a:ext cx="3464892" cy="1949002"/>
          </a:xfrm>
          <a:prstGeom prst="rect">
            <a:avLst/>
          </a:prstGeom>
        </p:spPr>
      </p:pic>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0CDAD313-DA84-46F9-9E71-F298A22475BA}"/>
                  </a:ext>
                </a:extLst>
              </p14:cNvPr>
              <p14:cNvContentPartPr/>
              <p14:nvPr/>
            </p14:nvContentPartPr>
            <p14:xfrm>
              <a:off x="1782624" y="3588270"/>
              <a:ext cx="1319760" cy="382320"/>
            </p14:xfrm>
          </p:contentPart>
        </mc:Choice>
        <mc:Fallback xmlns="">
          <p:pic>
            <p:nvPicPr>
              <p:cNvPr id="18" name="Ink 17">
                <a:extLst>
                  <a:ext uri="{FF2B5EF4-FFF2-40B4-BE49-F238E27FC236}">
                    <a16:creationId xmlns:a16="http://schemas.microsoft.com/office/drawing/2014/main" id="{0CDAD313-DA84-46F9-9E71-F298A22475BA}"/>
                  </a:ext>
                </a:extLst>
              </p:cNvPr>
              <p:cNvPicPr/>
              <p:nvPr/>
            </p:nvPicPr>
            <p:blipFill>
              <a:blip r:embed="rId9"/>
              <a:stretch>
                <a:fillRect/>
              </a:stretch>
            </p:blipFill>
            <p:spPr>
              <a:xfrm>
                <a:off x="1773624" y="3579270"/>
                <a:ext cx="1337400" cy="399960"/>
              </a:xfrm>
              <a:prstGeom prst="rect">
                <a:avLst/>
              </a:prstGeom>
            </p:spPr>
          </p:pic>
        </mc:Fallback>
      </mc:AlternateContent>
      <p:sp>
        <p:nvSpPr>
          <p:cNvPr id="6" name="TextBox 5">
            <a:extLst>
              <a:ext uri="{FF2B5EF4-FFF2-40B4-BE49-F238E27FC236}">
                <a16:creationId xmlns:a16="http://schemas.microsoft.com/office/drawing/2014/main" id="{50CAD9C7-0CFD-45F4-90CE-9A98095DA08F}"/>
              </a:ext>
            </a:extLst>
          </p:cNvPr>
          <p:cNvSpPr txBox="1"/>
          <p:nvPr/>
        </p:nvSpPr>
        <p:spPr>
          <a:xfrm>
            <a:off x="7779496" y="5458950"/>
            <a:ext cx="3871658" cy="923330"/>
          </a:xfrm>
          <a:prstGeom prst="rect">
            <a:avLst/>
          </a:prstGeom>
          <a:noFill/>
        </p:spPr>
        <p:txBody>
          <a:bodyPr wrap="square" rtlCol="0">
            <a:spAutoFit/>
          </a:bodyPr>
          <a:lstStyle/>
          <a:p>
            <a:r>
              <a:rPr lang="en-GB" sz="1800" b="1" dirty="0">
                <a:solidFill>
                  <a:schemeClr val="dk1"/>
                </a:solidFill>
                <a:latin typeface="Calibri"/>
                <a:ea typeface="Calibri"/>
                <a:cs typeface="Calibri"/>
                <a:sym typeface="Calibri"/>
              </a:rPr>
              <a:t>Learning activity</a:t>
            </a:r>
            <a:r>
              <a:rPr lang="en-GB" sz="1800" dirty="0">
                <a:solidFill>
                  <a:schemeClr val="dk1"/>
                </a:solidFill>
                <a:latin typeface="Calibri"/>
                <a:ea typeface="Calibri"/>
                <a:cs typeface="Calibri"/>
                <a:sym typeface="Calibri"/>
              </a:rPr>
              <a:t>: Finding the stars – find the big dipper, watch a video and go outside.</a:t>
            </a:r>
            <a:endParaRPr lang="is-IS" sz="1800" dirty="0"/>
          </a:p>
        </p:txBody>
      </p:sp>
    </p:spTree>
    <p:extLst>
      <p:ext uri="{BB962C8B-B14F-4D97-AF65-F5344CB8AC3E}">
        <p14:creationId xmlns:p14="http://schemas.microsoft.com/office/powerpoint/2010/main" val="1704210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8185877-CE4C-0943-802D-DB4598E712B0}"/>
              </a:ext>
            </a:extLst>
          </p:cNvPr>
          <p:cNvSpPr>
            <a:spLocks noGrp="1"/>
          </p:cNvSpPr>
          <p:nvPr>
            <p:ph type="body" sz="quarter" idx="48"/>
          </p:nvPr>
        </p:nvSpPr>
        <p:spPr>
          <a:xfrm>
            <a:off x="170803" y="1390035"/>
            <a:ext cx="7314325" cy="2965622"/>
          </a:xfrm>
        </p:spPr>
        <p:txBody>
          <a:bodyPr/>
          <a:lstStyle/>
          <a:p>
            <a:pPr algn="l"/>
            <a:r>
              <a:rPr lang="en-US" sz="2800" b="1" i="0" dirty="0">
                <a:solidFill>
                  <a:srgbClr val="374151"/>
                </a:solidFill>
                <a:effectLst/>
                <a:latin typeface="+mj-lt"/>
              </a:rPr>
              <a:t>Guide Training</a:t>
            </a:r>
            <a:endParaRPr lang="en-US" sz="2800" b="1" dirty="0">
              <a:solidFill>
                <a:srgbClr val="374151"/>
              </a:solidFill>
              <a:latin typeface="+mj-lt"/>
            </a:endParaRPr>
          </a:p>
          <a:p>
            <a:pPr algn="l"/>
            <a:r>
              <a:rPr lang="en-US" sz="2800" b="0" i="0" dirty="0">
                <a:solidFill>
                  <a:srgbClr val="374151"/>
                </a:solidFill>
                <a:effectLst/>
                <a:latin typeface="+mj-lt"/>
              </a:rPr>
              <a:t>Train guides to provide insightful commentary, blending scientific knowledge with engaging storytelling.</a:t>
            </a:r>
          </a:p>
          <a:p>
            <a:pPr algn="l"/>
            <a:endParaRPr lang="en-US" sz="2800" b="0" i="0" dirty="0">
              <a:solidFill>
                <a:srgbClr val="374151"/>
              </a:solidFill>
              <a:effectLst/>
              <a:latin typeface="+mj-lt"/>
            </a:endParaRPr>
          </a:p>
          <a:p>
            <a:pPr algn="l"/>
            <a:r>
              <a:rPr lang="en-US" sz="2800" b="1" i="0" dirty="0">
                <a:solidFill>
                  <a:srgbClr val="374151"/>
                </a:solidFill>
                <a:effectLst/>
                <a:latin typeface="+mj-lt"/>
              </a:rPr>
              <a:t>Cultural Narratives</a:t>
            </a:r>
            <a:endParaRPr lang="en-US" sz="2800" b="1" dirty="0">
              <a:solidFill>
                <a:srgbClr val="374151"/>
              </a:solidFill>
              <a:latin typeface="+mj-lt"/>
            </a:endParaRPr>
          </a:p>
          <a:p>
            <a:pPr algn="l"/>
            <a:r>
              <a:rPr lang="en-US" sz="2800" b="0" i="0" dirty="0">
                <a:solidFill>
                  <a:srgbClr val="374151"/>
                </a:solidFill>
                <a:effectLst/>
                <a:latin typeface="+mj-lt"/>
              </a:rPr>
              <a:t>Integrate cultural and historical narratives into the tour, sharing stories about islands, lighthouses, and local traditions.</a:t>
            </a:r>
          </a:p>
        </p:txBody>
      </p:sp>
      <p:pic>
        <p:nvPicPr>
          <p:cNvPr id="12" name="Picture Placeholder 11">
            <a:extLst>
              <a:ext uri="{FF2B5EF4-FFF2-40B4-BE49-F238E27FC236}">
                <a16:creationId xmlns:a16="http://schemas.microsoft.com/office/drawing/2014/main" id="{4397094C-D081-B143-A3E6-CC2A19357F85}"/>
              </a:ext>
            </a:extLst>
          </p:cNvPr>
          <p:cNvPicPr>
            <a:picLocks noGrp="1" noChangeAspect="1"/>
          </p:cNvPicPr>
          <p:nvPr>
            <p:ph type="pic" sz="quarter" idx="21"/>
          </p:nvPr>
        </p:nvPicPr>
        <p:blipFill>
          <a:blip r:embed="rId2">
            <a:extLst>
              <a:ext uri="{28A0092B-C50C-407E-A947-70E740481C1C}">
                <a14:useLocalDpi xmlns:a14="http://schemas.microsoft.com/office/drawing/2010/main"/>
              </a:ext>
            </a:extLst>
          </a:blip>
          <a:srcRect/>
          <a:stretch/>
        </p:blipFill>
        <p:spPr>
          <a:xfrm>
            <a:off x="0" y="0"/>
            <a:ext cx="12159574" cy="6858000"/>
          </a:xfrm>
        </p:spPr>
      </p:pic>
    </p:spTree>
    <p:extLst>
      <p:ext uri="{BB962C8B-B14F-4D97-AF65-F5344CB8AC3E}">
        <p14:creationId xmlns:p14="http://schemas.microsoft.com/office/powerpoint/2010/main" val="2492229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3"/>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is-IS" dirty="0"/>
              <a:t>04</a:t>
            </a:r>
            <a:endParaRPr dirty="0"/>
          </a:p>
        </p:txBody>
      </p:sp>
      <p:sp>
        <p:nvSpPr>
          <p:cNvPr id="460" name="Google Shape;460;p33"/>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is-IS"/>
              <a:t>SECTION</a:t>
            </a:r>
            <a:endParaRPr/>
          </a:p>
        </p:txBody>
      </p:sp>
      <p:sp>
        <p:nvSpPr>
          <p:cNvPr id="461" name="Google Shape;461;p33"/>
          <p:cNvSpPr txBox="1">
            <a:spLocks noGrp="1"/>
          </p:cNvSpPr>
          <p:nvPr>
            <p:ph type="body" idx="3"/>
          </p:nvPr>
        </p:nvSpPr>
        <p:spPr>
          <a:xfrm>
            <a:off x="453883" y="3429000"/>
            <a:ext cx="6014946" cy="1841005"/>
          </a:xfrm>
          <a:prstGeom prst="rect">
            <a:avLst/>
          </a:prstGeom>
          <a:noFill/>
          <a:ln>
            <a:noFill/>
          </a:ln>
        </p:spPr>
        <p:txBody>
          <a:bodyPr spcFirstLastPara="1" wrap="square" lIns="91425" tIns="45700" rIns="91425" bIns="45700" anchor="t" anchorCtr="0">
            <a:noAutofit/>
          </a:bodyPr>
          <a:lstStyle/>
          <a:p>
            <a:r>
              <a:rPr lang="en-US" dirty="0"/>
              <a:t>Useful equipment for dark sky ecotourism experiences</a:t>
            </a:r>
          </a:p>
        </p:txBody>
      </p:sp>
      <p:pic>
        <p:nvPicPr>
          <p:cNvPr id="462" name="Google Shape;462;p33"/>
          <p:cNvPicPr preferRelativeResize="0">
            <a:picLocks noGrp="1"/>
          </p:cNvPicPr>
          <p:nvPr>
            <p:ph type="pic" idx="4"/>
          </p:nvPr>
        </p:nvPicPr>
        <p:blipFill rotWithShape="1">
          <a:blip r:embed="rId3">
            <a:alphaModFix/>
          </a:blip>
          <a:srcRect/>
          <a:stretch/>
        </p:blipFill>
        <p:spPr>
          <a:xfrm>
            <a:off x="6841657" y="0"/>
            <a:ext cx="5364392" cy="6325815"/>
          </a:xfrm>
          <a:prstGeom prst="rect">
            <a:avLst/>
          </a:prstGeom>
          <a:solidFill>
            <a:srgbClr val="D8D8D8"/>
          </a:solidFill>
          <a:ln>
            <a:noFill/>
          </a:ln>
        </p:spPr>
      </p:pic>
    </p:spTree>
    <p:extLst>
      <p:ext uri="{BB962C8B-B14F-4D97-AF65-F5344CB8AC3E}">
        <p14:creationId xmlns:p14="http://schemas.microsoft.com/office/powerpoint/2010/main" val="2959717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5B1C8A-C8AC-4AF9-9F21-4945DA00029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513612"/>
            <a:ext cx="12192000" cy="7371612"/>
          </a:xfrm>
          <a:prstGeom prst="rect">
            <a:avLst/>
          </a:prstGeom>
        </p:spPr>
      </p:pic>
      <p:sp>
        <p:nvSpPr>
          <p:cNvPr id="7" name="Rectangle 6">
            <a:extLst>
              <a:ext uri="{FF2B5EF4-FFF2-40B4-BE49-F238E27FC236}">
                <a16:creationId xmlns:a16="http://schemas.microsoft.com/office/drawing/2014/main" id="{9AA8A4AF-9021-4AF4-B0B6-10017BC252C9}"/>
              </a:ext>
            </a:extLst>
          </p:cNvPr>
          <p:cNvSpPr/>
          <p:nvPr/>
        </p:nvSpPr>
        <p:spPr>
          <a:xfrm>
            <a:off x="0" y="0"/>
            <a:ext cx="7071360" cy="1975926"/>
          </a:xfrm>
          <a:prstGeom prst="rect">
            <a:avLst/>
          </a:prstGeom>
          <a:solidFill>
            <a:schemeClr val="bg1">
              <a:alpha val="29000"/>
            </a:schemeClr>
          </a:solidFill>
        </p:spPr>
        <p:txBody>
          <a:bodyPr wrap="square">
            <a:spAutoFit/>
          </a:bodyPr>
          <a:lstStyle/>
          <a:p>
            <a:pPr>
              <a:lnSpc>
                <a:spcPct val="90000"/>
              </a:lnSpc>
              <a:spcBef>
                <a:spcPts val="1000"/>
              </a:spcBef>
            </a:pPr>
            <a:r>
              <a:rPr lang="en-US" sz="3600" b="1" dirty="0">
                <a:solidFill>
                  <a:schemeClr val="bg1"/>
                </a:solidFill>
                <a:latin typeface="Calibri" panose="020F0502020204030204" pitchFamily="34" charset="0"/>
                <a:cs typeface="Calibri" panose="020F0502020204030204" pitchFamily="34" charset="0"/>
              </a:rPr>
              <a:t>A Laser Pointer</a:t>
            </a:r>
          </a:p>
          <a:p>
            <a:endParaRPr lang="en-IE" dirty="0">
              <a:solidFill>
                <a:schemeClr val="bg1"/>
              </a:solidFill>
            </a:endParaRPr>
          </a:p>
          <a:p>
            <a:r>
              <a:rPr lang="en-US" sz="2400" dirty="0">
                <a:solidFill>
                  <a:schemeClr val="bg1"/>
                </a:solidFill>
              </a:rPr>
              <a:t>A laser pointer can be a helpful tool for stargazing, particularly when you want to point out specific celestial objects to others.</a:t>
            </a:r>
            <a:endParaRPr lang="en-IE" dirty="0">
              <a:solidFill>
                <a:schemeClr val="bg1"/>
              </a:solidFill>
            </a:endParaRPr>
          </a:p>
        </p:txBody>
      </p:sp>
    </p:spTree>
    <p:extLst>
      <p:ext uri="{BB962C8B-B14F-4D97-AF65-F5344CB8AC3E}">
        <p14:creationId xmlns:p14="http://schemas.microsoft.com/office/powerpoint/2010/main" val="377279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B4FA0-96C2-4589-0F24-CAEFD779E1AB}"/>
              </a:ext>
            </a:extLst>
          </p:cNvPr>
          <p:cNvSpPr>
            <a:spLocks noGrp="1"/>
          </p:cNvSpPr>
          <p:nvPr>
            <p:ph type="body" sz="quarter" idx="30"/>
          </p:nvPr>
        </p:nvSpPr>
        <p:spPr>
          <a:xfrm>
            <a:off x="854281" y="925680"/>
            <a:ext cx="7262458" cy="804265"/>
          </a:xfrm>
        </p:spPr>
        <p:txBody>
          <a:bodyPr/>
          <a:lstStyle/>
          <a:p>
            <a:r>
              <a:rPr lang="en-IE" sz="2400" dirty="0"/>
              <a:t>Here's how to use a laser pointer effectively:</a:t>
            </a:r>
          </a:p>
        </p:txBody>
      </p:sp>
      <p:sp>
        <p:nvSpPr>
          <p:cNvPr id="3" name="Text Placeholder 2">
            <a:extLst>
              <a:ext uri="{FF2B5EF4-FFF2-40B4-BE49-F238E27FC236}">
                <a16:creationId xmlns:a16="http://schemas.microsoft.com/office/drawing/2014/main" id="{73461750-227E-3B58-BB6E-43055EE0E9E0}"/>
              </a:ext>
            </a:extLst>
          </p:cNvPr>
          <p:cNvSpPr>
            <a:spLocks noGrp="1"/>
          </p:cNvSpPr>
          <p:nvPr>
            <p:ph type="body" sz="quarter" idx="48"/>
          </p:nvPr>
        </p:nvSpPr>
        <p:spPr>
          <a:xfrm>
            <a:off x="854283" y="1864553"/>
            <a:ext cx="5859034" cy="4439577"/>
          </a:xfrm>
        </p:spPr>
        <p:txBody>
          <a:bodyPr/>
          <a:lstStyle/>
          <a:p>
            <a:pPr marL="285750" lvl="0" indent="-285750">
              <a:buFont typeface="Arial" panose="020B0604020202020204" pitchFamily="34" charset="0"/>
              <a:buChar char="•"/>
            </a:pPr>
            <a:r>
              <a:rPr lang="en-IE" sz="1800" dirty="0"/>
              <a:t>Choose the right laser pointer: For stargazing, it's essential to use a green laser pointer with an output power of 5 milliwatts (</a:t>
            </a:r>
            <a:r>
              <a:rPr lang="en-IE" sz="1800" dirty="0" err="1"/>
              <a:t>mW</a:t>
            </a:r>
            <a:r>
              <a:rPr lang="en-IE" sz="1800" dirty="0"/>
              <a:t>) or less. Green lasers are visible at night and have a low enough power output to avoid any potential harm to the eyes.</a:t>
            </a:r>
          </a:p>
          <a:p>
            <a:pPr marL="285750" lvl="0" indent="-285750">
              <a:buFont typeface="Arial" panose="020B0604020202020204" pitchFamily="34" charset="0"/>
              <a:buChar char="•"/>
            </a:pPr>
            <a:r>
              <a:rPr lang="en-IE" sz="1800" dirty="0"/>
              <a:t>Check local laws and regulations: Some areas have restrictions on laser pointer usage, especially near airports and military installations. Make sure to follow any applicable rules in your area.</a:t>
            </a:r>
          </a:p>
          <a:p>
            <a:pPr marL="285750" lvl="0" indent="-285750">
              <a:buFont typeface="Arial" panose="020B0604020202020204" pitchFamily="34" charset="0"/>
              <a:buChar char="•"/>
            </a:pPr>
            <a:r>
              <a:rPr lang="en-IE" sz="1800" dirty="0"/>
              <a:t>Learn the night sky: Familiarise yourself with the constellations and specific celestial objects you want to point out. Apps and star charts can be helpful in learning the positions of various stars, planets, and other objects.</a:t>
            </a:r>
          </a:p>
        </p:txBody>
      </p:sp>
      <p:pic>
        <p:nvPicPr>
          <p:cNvPr id="7" name="Picture 6">
            <a:extLst>
              <a:ext uri="{FF2B5EF4-FFF2-40B4-BE49-F238E27FC236}">
                <a16:creationId xmlns:a16="http://schemas.microsoft.com/office/drawing/2014/main" id="{338959F3-5C27-4AB5-8A15-E9EC784BA8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55543" y="733392"/>
            <a:ext cx="3834642" cy="5570738"/>
          </a:xfrm>
          <a:prstGeom prst="rect">
            <a:avLst/>
          </a:prstGeom>
        </p:spPr>
      </p:pic>
    </p:spTree>
    <p:extLst>
      <p:ext uri="{BB962C8B-B14F-4D97-AF65-F5344CB8AC3E}">
        <p14:creationId xmlns:p14="http://schemas.microsoft.com/office/powerpoint/2010/main" val="1773511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B4FA0-96C2-4589-0F24-CAEFD779E1AB}"/>
              </a:ext>
            </a:extLst>
          </p:cNvPr>
          <p:cNvSpPr>
            <a:spLocks noGrp="1"/>
          </p:cNvSpPr>
          <p:nvPr>
            <p:ph type="body" sz="quarter" idx="30"/>
          </p:nvPr>
        </p:nvSpPr>
        <p:spPr>
          <a:xfrm>
            <a:off x="854280" y="341218"/>
            <a:ext cx="7262458" cy="804265"/>
          </a:xfrm>
        </p:spPr>
        <p:txBody>
          <a:bodyPr/>
          <a:lstStyle/>
          <a:p>
            <a:r>
              <a:rPr lang="en-IE" sz="2400" dirty="0"/>
              <a:t>Here's how to use a laser pointer effectively:</a:t>
            </a:r>
          </a:p>
        </p:txBody>
      </p:sp>
      <p:sp>
        <p:nvSpPr>
          <p:cNvPr id="3" name="Text Placeholder 2">
            <a:extLst>
              <a:ext uri="{FF2B5EF4-FFF2-40B4-BE49-F238E27FC236}">
                <a16:creationId xmlns:a16="http://schemas.microsoft.com/office/drawing/2014/main" id="{73461750-227E-3B58-BB6E-43055EE0E9E0}"/>
              </a:ext>
            </a:extLst>
          </p:cNvPr>
          <p:cNvSpPr>
            <a:spLocks noGrp="1"/>
          </p:cNvSpPr>
          <p:nvPr>
            <p:ph type="body" sz="quarter" idx="48"/>
          </p:nvPr>
        </p:nvSpPr>
        <p:spPr>
          <a:xfrm>
            <a:off x="854280" y="1429614"/>
            <a:ext cx="7120139" cy="5087168"/>
          </a:xfrm>
        </p:spPr>
        <p:txBody>
          <a:bodyPr/>
          <a:lstStyle/>
          <a:p>
            <a:pPr marL="285750" lvl="0" indent="-285750">
              <a:buFont typeface="Arial" panose="020B0604020202020204" pitchFamily="34" charset="0"/>
              <a:buChar char="•"/>
            </a:pPr>
            <a:r>
              <a:rPr lang="en-IE" sz="1800" dirty="0"/>
              <a:t>Safety first: Never point the laser pointer directly at people, animals, or moving vehicles, including planes. Also, avoid looking directly into the laser beam, as it can be harmful to the eyes.</a:t>
            </a:r>
          </a:p>
          <a:p>
            <a:pPr marL="285750" lvl="0" indent="-285750">
              <a:buFont typeface="Arial" panose="020B0604020202020204" pitchFamily="34" charset="0"/>
              <a:buChar char="•"/>
            </a:pPr>
            <a:r>
              <a:rPr lang="en-IE" sz="1800" dirty="0"/>
              <a:t>Pointing out celestial objects: When you have identified the object you want to show, turn on the laser pointer and direct the beam toward the object. The beam will create a visible line that appears to extend from your hand to the celestial object, making it easy for others to follow.</a:t>
            </a:r>
          </a:p>
          <a:p>
            <a:pPr marL="285750" lvl="0" indent="-285750">
              <a:buFont typeface="Arial" panose="020B0604020202020204" pitchFamily="34" charset="0"/>
              <a:buChar char="•"/>
            </a:pPr>
            <a:r>
              <a:rPr lang="en-IE" sz="1800" dirty="0"/>
              <a:t>Keep it brief: Only use the laser pointer for a short period to avoid disturbing others or attracting unwanted attention. It's also essential to conserve battery life, as the laser can drain power quickly.</a:t>
            </a:r>
          </a:p>
          <a:p>
            <a:pPr marL="285750" lvl="0" indent="-285750">
              <a:buFont typeface="Arial" panose="020B0604020202020204" pitchFamily="34" charset="0"/>
              <a:buChar char="•"/>
            </a:pPr>
            <a:r>
              <a:rPr lang="en-IE" sz="1800" dirty="0"/>
              <a:t>Educate others: If you're using a laser pointer to teach or guide others in stargazing, make sure they understand the importance of laser safety and proper usage.</a:t>
            </a:r>
          </a:p>
          <a:p>
            <a:pPr marL="285750" lvl="0" indent="-285750">
              <a:buFont typeface="Arial" panose="020B0604020202020204" pitchFamily="34" charset="0"/>
              <a:buChar char="•"/>
            </a:pPr>
            <a:endParaRPr lang="en-IE" sz="1800" dirty="0"/>
          </a:p>
          <a:p>
            <a:pPr lvl="0"/>
            <a:r>
              <a:rPr lang="en-IE" sz="1800" b="1" dirty="0"/>
              <a:t>Learning activity:</a:t>
            </a:r>
          </a:p>
          <a:p>
            <a:pPr lvl="0"/>
            <a:r>
              <a:rPr lang="en-IE" sz="1800" dirty="0"/>
              <a:t>Follow the above steps and learn to use a </a:t>
            </a:r>
            <a:r>
              <a:rPr lang="en-IE" sz="1800" dirty="0" err="1"/>
              <a:t>laserpointer</a:t>
            </a:r>
            <a:r>
              <a:rPr lang="en-IE" sz="1800" dirty="0"/>
              <a:t> effectively</a:t>
            </a:r>
          </a:p>
        </p:txBody>
      </p:sp>
      <p:pic>
        <p:nvPicPr>
          <p:cNvPr id="5" name="Picture 4">
            <a:extLst>
              <a:ext uri="{FF2B5EF4-FFF2-40B4-BE49-F238E27FC236}">
                <a16:creationId xmlns:a16="http://schemas.microsoft.com/office/drawing/2014/main" id="{0CDC44B4-7743-412F-B67E-51192047B1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559648" y="2191940"/>
            <a:ext cx="5669280" cy="2555099"/>
          </a:xfrm>
          <a:prstGeom prst="rect">
            <a:avLst/>
          </a:prstGeom>
        </p:spPr>
      </p:pic>
    </p:spTree>
    <p:extLst>
      <p:ext uri="{BB962C8B-B14F-4D97-AF65-F5344CB8AC3E}">
        <p14:creationId xmlns:p14="http://schemas.microsoft.com/office/powerpoint/2010/main" val="390539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5B1C8A-C8AC-4AF9-9F21-4945DA00029C}"/>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242" b="-1631"/>
          <a:stretch/>
        </p:blipFill>
        <p:spPr>
          <a:xfrm>
            <a:off x="-21989" y="0"/>
            <a:ext cx="12285109" cy="6969760"/>
          </a:xfrm>
          <a:prstGeom prst="rect">
            <a:avLst/>
          </a:prstGeom>
        </p:spPr>
      </p:pic>
      <p:sp>
        <p:nvSpPr>
          <p:cNvPr id="7" name="Rectangle 6">
            <a:extLst>
              <a:ext uri="{FF2B5EF4-FFF2-40B4-BE49-F238E27FC236}">
                <a16:creationId xmlns:a16="http://schemas.microsoft.com/office/drawing/2014/main" id="{9AA8A4AF-9021-4AF4-B0B6-10017BC252C9}"/>
              </a:ext>
            </a:extLst>
          </p:cNvPr>
          <p:cNvSpPr/>
          <p:nvPr/>
        </p:nvSpPr>
        <p:spPr>
          <a:xfrm>
            <a:off x="0" y="0"/>
            <a:ext cx="5628640" cy="2345257"/>
          </a:xfrm>
          <a:prstGeom prst="rect">
            <a:avLst/>
          </a:prstGeom>
          <a:solidFill>
            <a:schemeClr val="bg1">
              <a:alpha val="29000"/>
            </a:schemeClr>
          </a:solidFill>
        </p:spPr>
        <p:txBody>
          <a:bodyPr wrap="square">
            <a:spAutoFit/>
          </a:bodyPr>
          <a:lstStyle/>
          <a:p>
            <a:pPr>
              <a:lnSpc>
                <a:spcPct val="90000"/>
              </a:lnSpc>
              <a:spcBef>
                <a:spcPts val="1000"/>
              </a:spcBef>
            </a:pPr>
            <a:r>
              <a:rPr lang="en-US" sz="3600" b="1" dirty="0">
                <a:solidFill>
                  <a:schemeClr val="bg1"/>
                </a:solidFill>
                <a:latin typeface="Calibri" panose="020F0502020204030204" pitchFamily="34" charset="0"/>
                <a:cs typeface="Calibri" panose="020F0502020204030204" pitchFamily="34" charset="0"/>
              </a:rPr>
              <a:t>A night vision camera</a:t>
            </a:r>
          </a:p>
          <a:p>
            <a:endParaRPr lang="en-IE" dirty="0">
              <a:solidFill>
                <a:schemeClr val="bg1"/>
              </a:solidFill>
            </a:endParaRPr>
          </a:p>
          <a:p>
            <a:r>
              <a:rPr lang="en-US" sz="2400" dirty="0">
                <a:solidFill>
                  <a:schemeClr val="bg1"/>
                </a:solidFill>
              </a:rPr>
              <a:t>A night vision camera can be an excellent tool for educational viewing of wildlife, particularly for observing nocturnal animals that are active during the night. </a:t>
            </a:r>
            <a:endParaRPr lang="en-IE" dirty="0">
              <a:solidFill>
                <a:schemeClr val="bg1"/>
              </a:solidFill>
            </a:endParaRPr>
          </a:p>
        </p:txBody>
      </p:sp>
    </p:spTree>
    <p:extLst>
      <p:ext uri="{BB962C8B-B14F-4D97-AF65-F5344CB8AC3E}">
        <p14:creationId xmlns:p14="http://schemas.microsoft.com/office/powerpoint/2010/main" val="1203964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B4FA0-96C2-4589-0F24-CAEFD779E1AB}"/>
              </a:ext>
            </a:extLst>
          </p:cNvPr>
          <p:cNvSpPr>
            <a:spLocks noGrp="1"/>
          </p:cNvSpPr>
          <p:nvPr>
            <p:ph type="body" sz="quarter" idx="30"/>
          </p:nvPr>
        </p:nvSpPr>
        <p:spPr>
          <a:xfrm>
            <a:off x="854281" y="925680"/>
            <a:ext cx="7262458" cy="804265"/>
          </a:xfrm>
        </p:spPr>
        <p:txBody>
          <a:bodyPr/>
          <a:lstStyle/>
          <a:p>
            <a:r>
              <a:rPr lang="en-IE" sz="2400" dirty="0"/>
              <a:t>Here's how to use a night vision camera effectively:</a:t>
            </a:r>
          </a:p>
        </p:txBody>
      </p:sp>
      <p:sp>
        <p:nvSpPr>
          <p:cNvPr id="3" name="Text Placeholder 2">
            <a:extLst>
              <a:ext uri="{FF2B5EF4-FFF2-40B4-BE49-F238E27FC236}">
                <a16:creationId xmlns:a16="http://schemas.microsoft.com/office/drawing/2014/main" id="{73461750-227E-3B58-BB6E-43055EE0E9E0}"/>
              </a:ext>
            </a:extLst>
          </p:cNvPr>
          <p:cNvSpPr>
            <a:spLocks noGrp="1"/>
          </p:cNvSpPr>
          <p:nvPr>
            <p:ph type="body" sz="quarter" idx="48"/>
          </p:nvPr>
        </p:nvSpPr>
        <p:spPr>
          <a:xfrm>
            <a:off x="854282" y="1864553"/>
            <a:ext cx="6558571" cy="4439577"/>
          </a:xfrm>
        </p:spPr>
        <p:txBody>
          <a:bodyPr/>
          <a:lstStyle/>
          <a:p>
            <a:pPr marL="285750" lvl="0" indent="-285750">
              <a:buFont typeface="Arial" panose="020B0604020202020204" pitchFamily="34" charset="0"/>
              <a:buChar char="•"/>
            </a:pPr>
            <a:r>
              <a:rPr lang="en-IE" sz="1800" dirty="0"/>
              <a:t>Choose the right camera: Select a night vision camera suitable for your needs and budget. Options include trail cameras, camcorders with night vision capabilities, and dedicated night vision monocular or binoculars.</a:t>
            </a:r>
          </a:p>
          <a:p>
            <a:pPr marL="285750" lvl="0" indent="-285750">
              <a:buFont typeface="Arial" panose="020B0604020202020204" pitchFamily="34" charset="0"/>
              <a:buChar char="•"/>
            </a:pPr>
            <a:r>
              <a:rPr lang="en-IE" sz="1800" dirty="0"/>
              <a:t>Learn about the camera: Familiarize yourself with the camera's features and settings, including its night vision capabilities, resolution, detection range, and any additional functionalities such as infrared illumination, motion detection, or time-lapse recording.</a:t>
            </a:r>
          </a:p>
          <a:p>
            <a:pPr marL="285750" lvl="0" indent="-285750">
              <a:buFont typeface="Arial" panose="020B0604020202020204" pitchFamily="34" charset="0"/>
              <a:buChar char="•"/>
            </a:pPr>
            <a:r>
              <a:rPr lang="en-IE" sz="1800" dirty="0"/>
              <a:t>Select a location: Choose an area where you're likely to observe the desired wildlife. Consider factors such as the animals' natural habitats, the presence of food or water sources, and any visible signs of animal activity, such as tracks or nesting areas.</a:t>
            </a:r>
          </a:p>
          <a:p>
            <a:pPr marL="285750" lvl="0" indent="-285750">
              <a:buFont typeface="Arial" panose="020B0604020202020204" pitchFamily="34" charset="0"/>
              <a:buChar char="•"/>
            </a:pPr>
            <a:r>
              <a:rPr lang="en-IE" sz="1800" dirty="0"/>
              <a:t>Set up the camera: Securely mount the camera on a tripod or attach it to a tree or other stable structure, ensuring it's pointing toward the area of interest. Position the camera to minimize interference from artificial light sources or obstructions.</a:t>
            </a:r>
          </a:p>
        </p:txBody>
      </p:sp>
      <p:pic>
        <p:nvPicPr>
          <p:cNvPr id="5" name="Picture 4">
            <a:extLst>
              <a:ext uri="{FF2B5EF4-FFF2-40B4-BE49-F238E27FC236}">
                <a16:creationId xmlns:a16="http://schemas.microsoft.com/office/drawing/2014/main" id="{E5564A7B-6186-4D61-B4EF-5070CCE25F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277550" y="2383765"/>
            <a:ext cx="4993447" cy="2250507"/>
          </a:xfrm>
          <a:prstGeom prst="rect">
            <a:avLst/>
          </a:prstGeom>
        </p:spPr>
      </p:pic>
    </p:spTree>
    <p:extLst>
      <p:ext uri="{BB962C8B-B14F-4D97-AF65-F5344CB8AC3E}">
        <p14:creationId xmlns:p14="http://schemas.microsoft.com/office/powerpoint/2010/main" val="1649314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B4FA0-96C2-4589-0F24-CAEFD779E1AB}"/>
              </a:ext>
            </a:extLst>
          </p:cNvPr>
          <p:cNvSpPr>
            <a:spLocks noGrp="1"/>
          </p:cNvSpPr>
          <p:nvPr>
            <p:ph type="body" sz="quarter" idx="30"/>
          </p:nvPr>
        </p:nvSpPr>
        <p:spPr>
          <a:xfrm>
            <a:off x="656558" y="776824"/>
            <a:ext cx="7262458" cy="804265"/>
          </a:xfrm>
        </p:spPr>
        <p:txBody>
          <a:bodyPr/>
          <a:lstStyle/>
          <a:p>
            <a:r>
              <a:rPr lang="en-IE" sz="2400" dirty="0"/>
              <a:t>Here's how to use a night vision camera effectively:</a:t>
            </a:r>
          </a:p>
        </p:txBody>
      </p:sp>
      <p:sp>
        <p:nvSpPr>
          <p:cNvPr id="3" name="Text Placeholder 2">
            <a:extLst>
              <a:ext uri="{FF2B5EF4-FFF2-40B4-BE49-F238E27FC236}">
                <a16:creationId xmlns:a16="http://schemas.microsoft.com/office/drawing/2014/main" id="{73461750-227E-3B58-BB6E-43055EE0E9E0}"/>
              </a:ext>
            </a:extLst>
          </p:cNvPr>
          <p:cNvSpPr>
            <a:spLocks noGrp="1"/>
          </p:cNvSpPr>
          <p:nvPr>
            <p:ph type="body" sz="quarter" idx="48"/>
          </p:nvPr>
        </p:nvSpPr>
        <p:spPr>
          <a:xfrm>
            <a:off x="854281" y="1949943"/>
            <a:ext cx="5859034" cy="4439577"/>
          </a:xfrm>
        </p:spPr>
        <p:txBody>
          <a:bodyPr/>
          <a:lstStyle/>
          <a:p>
            <a:pPr marL="285750" lvl="0" indent="-285750">
              <a:buFont typeface="Arial" panose="020B0604020202020204" pitchFamily="34" charset="0"/>
              <a:buChar char="•"/>
            </a:pPr>
            <a:r>
              <a:rPr lang="en-IE" sz="1800" dirty="0"/>
              <a:t>Test the camera: Conduct a test run during the daytime to ensure the camera is functioning properly and capturing images or video as expected. Review the footage to confirm that the camera is focused and positioned correctly.</a:t>
            </a:r>
          </a:p>
          <a:p>
            <a:pPr marL="285750" lvl="0" indent="-285750">
              <a:buFont typeface="Arial" panose="020B0604020202020204" pitchFamily="34" charset="0"/>
              <a:buChar char="•"/>
            </a:pPr>
            <a:r>
              <a:rPr lang="en-IE" sz="1800" dirty="0"/>
              <a:t>Observe animals at night: Use the night vision camera to observe wildlife during their most active periods, which often occur at dawn, dusk, or throughout the night for nocturnal species.</a:t>
            </a:r>
          </a:p>
          <a:p>
            <a:pPr marL="285750" lvl="0" indent="-285750">
              <a:buFont typeface="Arial" panose="020B0604020202020204" pitchFamily="34" charset="0"/>
              <a:buChar char="•"/>
            </a:pPr>
            <a:r>
              <a:rPr lang="en-IE" sz="1800" dirty="0"/>
              <a:t>Record footage: Capture images or video of the animals for later review, analysis, or sharing. High-quality footage can be valuable for educational purposes, such as presentations or documentaries.</a:t>
            </a:r>
          </a:p>
        </p:txBody>
      </p:sp>
      <p:pic>
        <p:nvPicPr>
          <p:cNvPr id="6" name="Picture 5">
            <a:extLst>
              <a:ext uri="{FF2B5EF4-FFF2-40B4-BE49-F238E27FC236}">
                <a16:creationId xmlns:a16="http://schemas.microsoft.com/office/drawing/2014/main" id="{1E9E7536-8EF8-4B9F-AA30-DD43A61F68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16739" y="925680"/>
            <a:ext cx="3418703" cy="5128055"/>
          </a:xfrm>
          <a:prstGeom prst="rect">
            <a:avLst/>
          </a:prstGeom>
        </p:spPr>
      </p:pic>
    </p:spTree>
    <p:extLst>
      <p:ext uri="{BB962C8B-B14F-4D97-AF65-F5344CB8AC3E}">
        <p14:creationId xmlns:p14="http://schemas.microsoft.com/office/powerpoint/2010/main" val="9518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
          <p:cNvSpPr txBox="1">
            <a:spLocks noGrp="1"/>
          </p:cNvSpPr>
          <p:nvPr>
            <p:ph type="body" idx="1"/>
          </p:nvPr>
        </p:nvSpPr>
        <p:spPr>
          <a:xfrm>
            <a:off x="2679029" y="2961457"/>
            <a:ext cx="1045074" cy="18050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is-IS" dirty="0"/>
              <a:t>01</a:t>
            </a:r>
            <a:endParaRPr dirty="0"/>
          </a:p>
        </p:txBody>
      </p:sp>
      <p:sp>
        <p:nvSpPr>
          <p:cNvPr id="176" name="Google Shape;176;p3"/>
          <p:cNvSpPr txBox="1">
            <a:spLocks noGrp="1"/>
          </p:cNvSpPr>
          <p:nvPr>
            <p:ph type="body" idx="2"/>
          </p:nvPr>
        </p:nvSpPr>
        <p:spPr>
          <a:xfrm>
            <a:off x="3789955" y="2753935"/>
            <a:ext cx="7706328" cy="58135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400"/>
              <a:buNone/>
            </a:pPr>
            <a:r>
              <a:rPr lang="is-IS" dirty="0" err="1"/>
              <a:t>Mapping</a:t>
            </a:r>
            <a:r>
              <a:rPr lang="is-IS" dirty="0"/>
              <a:t> </a:t>
            </a:r>
            <a:r>
              <a:rPr lang="is-IS" dirty="0" err="1"/>
              <a:t>the</a:t>
            </a:r>
            <a:r>
              <a:rPr lang="is-IS" dirty="0"/>
              <a:t> </a:t>
            </a:r>
            <a:r>
              <a:rPr lang="is-IS" dirty="0" err="1"/>
              <a:t>dark</a:t>
            </a:r>
            <a:r>
              <a:rPr lang="is-IS" dirty="0"/>
              <a:t> </a:t>
            </a:r>
            <a:r>
              <a:rPr lang="is-IS" dirty="0" err="1"/>
              <a:t>sky</a:t>
            </a:r>
            <a:r>
              <a:rPr lang="is-IS" dirty="0"/>
              <a:t> </a:t>
            </a:r>
            <a:r>
              <a:rPr lang="is-IS" dirty="0" err="1"/>
              <a:t>conditions</a:t>
            </a:r>
            <a:r>
              <a:rPr lang="is-IS" dirty="0"/>
              <a:t> </a:t>
            </a:r>
            <a:r>
              <a:rPr lang="is-IS" dirty="0" err="1"/>
              <a:t>in</a:t>
            </a:r>
            <a:r>
              <a:rPr lang="is-IS" dirty="0"/>
              <a:t> </a:t>
            </a:r>
            <a:r>
              <a:rPr lang="is-IS" dirty="0" err="1"/>
              <a:t>your</a:t>
            </a:r>
            <a:r>
              <a:rPr lang="is-IS" dirty="0"/>
              <a:t> </a:t>
            </a:r>
            <a:r>
              <a:rPr lang="is-IS" dirty="0" err="1"/>
              <a:t>region</a:t>
            </a:r>
            <a:endParaRPr dirty="0"/>
          </a:p>
        </p:txBody>
      </p:sp>
      <p:sp>
        <p:nvSpPr>
          <p:cNvPr id="177" name="Google Shape;177;p3"/>
          <p:cNvSpPr txBox="1">
            <a:spLocks noGrp="1"/>
          </p:cNvSpPr>
          <p:nvPr>
            <p:ph type="body" idx="3"/>
          </p:nvPr>
        </p:nvSpPr>
        <p:spPr>
          <a:xfrm>
            <a:off x="2679029" y="3359789"/>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is-IS" dirty="0"/>
              <a:t>02</a:t>
            </a:r>
            <a:endParaRPr dirty="0"/>
          </a:p>
        </p:txBody>
      </p:sp>
      <p:sp>
        <p:nvSpPr>
          <p:cNvPr id="178" name="Google Shape;178;p3"/>
          <p:cNvSpPr txBox="1">
            <a:spLocks noGrp="1"/>
          </p:cNvSpPr>
          <p:nvPr>
            <p:ph type="body" idx="4"/>
          </p:nvPr>
        </p:nvSpPr>
        <p:spPr>
          <a:xfrm>
            <a:off x="3789955" y="3335288"/>
            <a:ext cx="7860707" cy="22347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is-IS" dirty="0" err="1"/>
              <a:t>Learning</a:t>
            </a:r>
            <a:r>
              <a:rPr lang="is-IS" dirty="0"/>
              <a:t> &amp; </a:t>
            </a:r>
            <a:r>
              <a:rPr lang="is-IS" dirty="0" err="1"/>
              <a:t>sharing</a:t>
            </a:r>
            <a:r>
              <a:rPr lang="is-IS" dirty="0"/>
              <a:t> </a:t>
            </a:r>
            <a:r>
              <a:rPr lang="is-IS" dirty="0" err="1"/>
              <a:t>info</a:t>
            </a:r>
            <a:r>
              <a:rPr lang="is-IS" dirty="0"/>
              <a:t> </a:t>
            </a:r>
            <a:r>
              <a:rPr lang="is-IS" dirty="0" err="1"/>
              <a:t>about</a:t>
            </a:r>
            <a:r>
              <a:rPr lang="is-IS" dirty="0"/>
              <a:t> </a:t>
            </a:r>
            <a:r>
              <a:rPr lang="is-IS" dirty="0" err="1"/>
              <a:t>your</a:t>
            </a:r>
            <a:r>
              <a:rPr lang="is-IS" dirty="0"/>
              <a:t> </a:t>
            </a:r>
            <a:r>
              <a:rPr lang="is-IS" dirty="0" err="1"/>
              <a:t>local</a:t>
            </a:r>
            <a:r>
              <a:rPr lang="is-IS" dirty="0"/>
              <a:t> </a:t>
            </a:r>
            <a:r>
              <a:rPr lang="is-IS" dirty="0" err="1"/>
              <a:t>natural</a:t>
            </a:r>
            <a:r>
              <a:rPr lang="is-IS" dirty="0"/>
              <a:t> </a:t>
            </a:r>
            <a:r>
              <a:rPr lang="is-IS" dirty="0" err="1"/>
              <a:t>ecosystem</a:t>
            </a:r>
            <a:endParaRPr dirty="0"/>
          </a:p>
        </p:txBody>
      </p:sp>
      <p:sp>
        <p:nvSpPr>
          <p:cNvPr id="179" name="Google Shape;179;p3"/>
          <p:cNvSpPr txBox="1">
            <a:spLocks noGrp="1"/>
          </p:cNvSpPr>
          <p:nvPr>
            <p:ph type="body" idx="5"/>
          </p:nvPr>
        </p:nvSpPr>
        <p:spPr>
          <a:xfrm>
            <a:off x="2679029" y="3785644"/>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is-IS"/>
              <a:t>03</a:t>
            </a:r>
            <a:endParaRPr/>
          </a:p>
        </p:txBody>
      </p:sp>
      <p:sp>
        <p:nvSpPr>
          <p:cNvPr id="180" name="Google Shape;180;p3"/>
          <p:cNvSpPr txBox="1">
            <a:spLocks noGrp="1"/>
          </p:cNvSpPr>
          <p:nvPr>
            <p:ph type="body" idx="7"/>
          </p:nvPr>
        </p:nvSpPr>
        <p:spPr>
          <a:xfrm>
            <a:off x="2679029" y="4183003"/>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is-IS" dirty="0"/>
              <a:t>04</a:t>
            </a:r>
            <a:endParaRPr dirty="0"/>
          </a:p>
        </p:txBody>
      </p:sp>
      <p:sp>
        <p:nvSpPr>
          <p:cNvPr id="181" name="Google Shape;181;p3"/>
          <p:cNvSpPr txBox="1">
            <a:spLocks noGrp="1"/>
          </p:cNvSpPr>
          <p:nvPr>
            <p:ph type="body" idx="8"/>
          </p:nvPr>
        </p:nvSpPr>
        <p:spPr>
          <a:xfrm>
            <a:off x="3789955" y="4406476"/>
            <a:ext cx="7683546" cy="223473"/>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dirty="0"/>
              <a:t>Useful equipment for dark sky ecotourism experiences </a:t>
            </a:r>
            <a:endParaRPr lang="en-GB" dirty="0"/>
          </a:p>
          <a:p>
            <a:pPr marL="0" lvl="0" indent="0" algn="l" rtl="0">
              <a:lnSpc>
                <a:spcPct val="100000"/>
              </a:lnSpc>
              <a:spcBef>
                <a:spcPts val="0"/>
              </a:spcBef>
              <a:spcAft>
                <a:spcPts val="0"/>
              </a:spcAft>
              <a:buClr>
                <a:srgbClr val="000000"/>
              </a:buClr>
              <a:buSzPts val="2400"/>
              <a:buNone/>
            </a:pPr>
            <a:endParaRPr dirty="0"/>
          </a:p>
        </p:txBody>
      </p:sp>
      <p:sp>
        <p:nvSpPr>
          <p:cNvPr id="182" name="Google Shape;182;p3"/>
          <p:cNvSpPr txBox="1">
            <a:spLocks noGrp="1"/>
          </p:cNvSpPr>
          <p:nvPr>
            <p:ph type="body" idx="13"/>
          </p:nvPr>
        </p:nvSpPr>
        <p:spPr>
          <a:xfrm>
            <a:off x="3789955" y="4654050"/>
            <a:ext cx="5715653" cy="22347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400"/>
              <a:buNone/>
            </a:pPr>
            <a:r>
              <a:rPr lang="is-IS" dirty="0" err="1"/>
              <a:t>Risk</a:t>
            </a:r>
            <a:r>
              <a:rPr lang="is-IS" dirty="0"/>
              <a:t> </a:t>
            </a:r>
            <a:r>
              <a:rPr lang="is-IS" dirty="0" err="1"/>
              <a:t>assessment</a:t>
            </a:r>
            <a:endParaRPr dirty="0"/>
          </a:p>
        </p:txBody>
      </p:sp>
      <p:sp>
        <p:nvSpPr>
          <p:cNvPr id="183" name="Google Shape;183;p3"/>
          <p:cNvSpPr txBox="1">
            <a:spLocks noGrp="1"/>
          </p:cNvSpPr>
          <p:nvPr>
            <p:ph type="body" idx="18"/>
          </p:nvPr>
        </p:nvSpPr>
        <p:spPr>
          <a:xfrm>
            <a:off x="2694576" y="991145"/>
            <a:ext cx="3692066" cy="532331"/>
          </a:xfrm>
          <a:prstGeom prst="rect">
            <a:avLst/>
          </a:prstGeom>
          <a:noFill/>
          <a:ln>
            <a:noFill/>
          </a:ln>
        </p:spPr>
        <p:txBody>
          <a:bodyPr spcFirstLastPara="1" wrap="square" lIns="91425" tIns="45700" rIns="91425" bIns="45700" anchor="ctr" anchorCtr="0">
            <a:noAutofit/>
          </a:bodyPr>
          <a:lstStyle/>
          <a:p>
            <a:pPr marL="0" lvl="0" indent="0" algn="l" rtl="0">
              <a:lnSpc>
                <a:spcPct val="99722"/>
              </a:lnSpc>
              <a:spcBef>
                <a:spcPts val="0"/>
              </a:spcBef>
              <a:spcAft>
                <a:spcPts val="0"/>
              </a:spcAft>
              <a:buClr>
                <a:srgbClr val="305C6F"/>
              </a:buClr>
              <a:buSzPts val="3600"/>
              <a:buNone/>
            </a:pPr>
            <a:r>
              <a:rPr lang="is-IS"/>
              <a:t>TABLE OF CONTENTS</a:t>
            </a:r>
            <a:endParaRPr/>
          </a:p>
        </p:txBody>
      </p:sp>
      <p:sp>
        <p:nvSpPr>
          <p:cNvPr id="184" name="Google Shape;184;p3"/>
          <p:cNvSpPr txBox="1">
            <a:spLocks noGrp="1"/>
          </p:cNvSpPr>
          <p:nvPr>
            <p:ph type="body" idx="6"/>
          </p:nvPr>
        </p:nvSpPr>
        <p:spPr>
          <a:xfrm>
            <a:off x="3767140" y="3814595"/>
            <a:ext cx="6863180" cy="16556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400"/>
              <a:buNone/>
            </a:pPr>
            <a:r>
              <a:rPr lang="is-IS" dirty="0" err="1"/>
              <a:t>Finding</a:t>
            </a:r>
            <a:r>
              <a:rPr lang="is-IS" dirty="0"/>
              <a:t> </a:t>
            </a:r>
            <a:r>
              <a:rPr lang="is-IS" dirty="0" err="1"/>
              <a:t>the</a:t>
            </a:r>
            <a:r>
              <a:rPr lang="is-IS" dirty="0"/>
              <a:t> </a:t>
            </a:r>
            <a:r>
              <a:rPr lang="is-IS" dirty="0" err="1"/>
              <a:t>stars</a:t>
            </a:r>
            <a:endParaRPr dirty="0"/>
          </a:p>
        </p:txBody>
      </p:sp>
      <p:sp>
        <p:nvSpPr>
          <p:cNvPr id="185" name="Google Shape;185;p3"/>
          <p:cNvSpPr txBox="1">
            <a:spLocks noGrp="1"/>
          </p:cNvSpPr>
          <p:nvPr>
            <p:ph type="body" idx="9"/>
          </p:nvPr>
        </p:nvSpPr>
        <p:spPr>
          <a:xfrm>
            <a:off x="2679029" y="4720594"/>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is-IS" dirty="0"/>
              <a:t>05</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B4FA0-96C2-4589-0F24-CAEFD779E1AB}"/>
              </a:ext>
            </a:extLst>
          </p:cNvPr>
          <p:cNvSpPr>
            <a:spLocks noGrp="1"/>
          </p:cNvSpPr>
          <p:nvPr>
            <p:ph type="body" sz="quarter" idx="30"/>
          </p:nvPr>
        </p:nvSpPr>
        <p:spPr>
          <a:xfrm>
            <a:off x="854281" y="925680"/>
            <a:ext cx="7262458" cy="804265"/>
          </a:xfrm>
        </p:spPr>
        <p:txBody>
          <a:bodyPr/>
          <a:lstStyle/>
          <a:p>
            <a:r>
              <a:rPr lang="en-IE" sz="2400" dirty="0"/>
              <a:t>Here's how to use a night vision camera effectively:</a:t>
            </a:r>
          </a:p>
        </p:txBody>
      </p:sp>
      <p:sp>
        <p:nvSpPr>
          <p:cNvPr id="3" name="Text Placeholder 2">
            <a:extLst>
              <a:ext uri="{FF2B5EF4-FFF2-40B4-BE49-F238E27FC236}">
                <a16:creationId xmlns:a16="http://schemas.microsoft.com/office/drawing/2014/main" id="{73461750-227E-3B58-BB6E-43055EE0E9E0}"/>
              </a:ext>
            </a:extLst>
          </p:cNvPr>
          <p:cNvSpPr>
            <a:spLocks noGrp="1"/>
          </p:cNvSpPr>
          <p:nvPr>
            <p:ph type="body" sz="quarter" idx="48"/>
          </p:nvPr>
        </p:nvSpPr>
        <p:spPr>
          <a:xfrm>
            <a:off x="953899" y="1864883"/>
            <a:ext cx="5859034" cy="4439577"/>
          </a:xfrm>
        </p:spPr>
        <p:txBody>
          <a:bodyPr/>
          <a:lstStyle/>
          <a:p>
            <a:pPr marL="285750" lvl="0" indent="-285750">
              <a:buFont typeface="Arial" panose="020B0604020202020204" pitchFamily="34" charset="0"/>
              <a:buChar char="•"/>
            </a:pPr>
            <a:r>
              <a:rPr lang="en-IE" sz="1800" dirty="0"/>
              <a:t>Monitor and adjust: Regularly check the camera and its settings, adjusting as needed to improve image quality or capture specific behaviours.</a:t>
            </a:r>
          </a:p>
          <a:p>
            <a:pPr marL="285750" lvl="0" indent="-285750">
              <a:buFont typeface="Arial" panose="020B0604020202020204" pitchFamily="34" charset="0"/>
              <a:buChar char="•"/>
            </a:pPr>
            <a:r>
              <a:rPr lang="en-IE" sz="1800" dirty="0"/>
              <a:t>Respect wildlife: When observing animals, maintain a safe distance to minimize disturbance and avoid interfering with their natural behaviours. Be mindful of local regulations and guidelines regarding wildlife observation and photography.</a:t>
            </a:r>
          </a:p>
          <a:p>
            <a:pPr marL="285750" lvl="0" indent="-285750">
              <a:buFont typeface="Arial" panose="020B0604020202020204" pitchFamily="34" charset="0"/>
              <a:buChar char="•"/>
            </a:pPr>
            <a:r>
              <a:rPr lang="en-IE" sz="1800" dirty="0"/>
              <a:t>Analyse and share your findings: Review your recorded footage to learn more about the animals' behaviours, movements, and interactions. Share your findings with others, such as classmates, teachers, or wildlife enthusiasts, to promote a greater understanding and appreciation of the natural world.</a:t>
            </a:r>
          </a:p>
        </p:txBody>
      </p:sp>
      <p:pic>
        <p:nvPicPr>
          <p:cNvPr id="6" name="Picture 5">
            <a:extLst>
              <a:ext uri="{FF2B5EF4-FFF2-40B4-BE49-F238E27FC236}">
                <a16:creationId xmlns:a16="http://schemas.microsoft.com/office/drawing/2014/main" id="{5E9712B5-1795-42E0-BE23-7ED286AB18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79802" y="1028904"/>
            <a:ext cx="3418703" cy="5128055"/>
          </a:xfrm>
          <a:prstGeom prst="rect">
            <a:avLst/>
          </a:prstGeom>
        </p:spPr>
      </p:pic>
    </p:spTree>
    <p:extLst>
      <p:ext uri="{BB962C8B-B14F-4D97-AF65-F5344CB8AC3E}">
        <p14:creationId xmlns:p14="http://schemas.microsoft.com/office/powerpoint/2010/main" val="3697864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5B1C8A-C8AC-4AF9-9F21-4945DA00029C}"/>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494"/>
          <a:stretch/>
        </p:blipFill>
        <p:spPr>
          <a:xfrm>
            <a:off x="0" y="1"/>
            <a:ext cx="12405360" cy="6858000"/>
          </a:xfrm>
          <a:prstGeom prst="rect">
            <a:avLst/>
          </a:prstGeom>
        </p:spPr>
      </p:pic>
      <p:sp>
        <p:nvSpPr>
          <p:cNvPr id="7" name="Rectangle 6">
            <a:extLst>
              <a:ext uri="{FF2B5EF4-FFF2-40B4-BE49-F238E27FC236}">
                <a16:creationId xmlns:a16="http://schemas.microsoft.com/office/drawing/2014/main" id="{9AA8A4AF-9021-4AF4-B0B6-10017BC252C9}"/>
              </a:ext>
            </a:extLst>
          </p:cNvPr>
          <p:cNvSpPr/>
          <p:nvPr/>
        </p:nvSpPr>
        <p:spPr>
          <a:xfrm>
            <a:off x="0" y="0"/>
            <a:ext cx="5364480" cy="2345257"/>
          </a:xfrm>
          <a:prstGeom prst="rect">
            <a:avLst/>
          </a:prstGeom>
          <a:solidFill>
            <a:schemeClr val="bg1">
              <a:alpha val="29000"/>
            </a:schemeClr>
          </a:solidFill>
        </p:spPr>
        <p:txBody>
          <a:bodyPr wrap="square">
            <a:spAutoFit/>
          </a:bodyPr>
          <a:lstStyle/>
          <a:p>
            <a:pPr>
              <a:lnSpc>
                <a:spcPct val="90000"/>
              </a:lnSpc>
              <a:spcBef>
                <a:spcPts val="1000"/>
              </a:spcBef>
            </a:pPr>
            <a:r>
              <a:rPr lang="en-US" sz="3600" b="1" dirty="0">
                <a:solidFill>
                  <a:schemeClr val="bg1"/>
                </a:solidFill>
                <a:latin typeface="Calibri" panose="020F0502020204030204" pitchFamily="34" charset="0"/>
                <a:cs typeface="Calibri" panose="020F0502020204030204" pitchFamily="34" charset="0"/>
              </a:rPr>
              <a:t>A telescope</a:t>
            </a:r>
          </a:p>
          <a:p>
            <a:endParaRPr lang="en-IE" dirty="0">
              <a:solidFill>
                <a:schemeClr val="bg1"/>
              </a:solidFill>
            </a:endParaRPr>
          </a:p>
          <a:p>
            <a:r>
              <a:rPr lang="en-US" sz="2400" dirty="0">
                <a:solidFill>
                  <a:schemeClr val="bg1"/>
                </a:solidFill>
              </a:rPr>
              <a:t>Using a telescope for stargazing can greatly enhance your experience, allowing you to observe celestial objects in more detail</a:t>
            </a:r>
            <a:endParaRPr lang="en-IE" dirty="0">
              <a:solidFill>
                <a:schemeClr val="bg1"/>
              </a:solidFill>
            </a:endParaRPr>
          </a:p>
        </p:txBody>
      </p:sp>
    </p:spTree>
    <p:extLst>
      <p:ext uri="{BB962C8B-B14F-4D97-AF65-F5344CB8AC3E}">
        <p14:creationId xmlns:p14="http://schemas.microsoft.com/office/powerpoint/2010/main" val="1315694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B4FA0-96C2-4589-0F24-CAEFD779E1AB}"/>
              </a:ext>
            </a:extLst>
          </p:cNvPr>
          <p:cNvSpPr>
            <a:spLocks noGrp="1"/>
          </p:cNvSpPr>
          <p:nvPr>
            <p:ph type="body" sz="quarter" idx="30"/>
          </p:nvPr>
        </p:nvSpPr>
        <p:spPr>
          <a:xfrm>
            <a:off x="832247" y="667411"/>
            <a:ext cx="7262458" cy="804265"/>
          </a:xfrm>
        </p:spPr>
        <p:txBody>
          <a:bodyPr/>
          <a:lstStyle/>
          <a:p>
            <a:r>
              <a:rPr lang="en-IE" sz="2400" dirty="0"/>
              <a:t>Here's how to use a telescope effectively:</a:t>
            </a:r>
          </a:p>
        </p:txBody>
      </p:sp>
      <p:sp>
        <p:nvSpPr>
          <p:cNvPr id="3" name="Text Placeholder 2">
            <a:extLst>
              <a:ext uri="{FF2B5EF4-FFF2-40B4-BE49-F238E27FC236}">
                <a16:creationId xmlns:a16="http://schemas.microsoft.com/office/drawing/2014/main" id="{73461750-227E-3B58-BB6E-43055EE0E9E0}"/>
              </a:ext>
            </a:extLst>
          </p:cNvPr>
          <p:cNvSpPr>
            <a:spLocks noGrp="1"/>
          </p:cNvSpPr>
          <p:nvPr>
            <p:ph type="body" sz="quarter" idx="48"/>
          </p:nvPr>
        </p:nvSpPr>
        <p:spPr>
          <a:xfrm>
            <a:off x="1005524" y="1922401"/>
            <a:ext cx="5859034" cy="4439577"/>
          </a:xfrm>
        </p:spPr>
        <p:txBody>
          <a:bodyPr/>
          <a:lstStyle/>
          <a:p>
            <a:pPr marL="342900" lvl="0" indent="-342900">
              <a:buFont typeface="Arial" panose="020B0604020202020204" pitchFamily="34" charset="0"/>
              <a:buChar char="•"/>
            </a:pPr>
            <a:r>
              <a:rPr lang="en-IE" sz="1800" dirty="0"/>
              <a:t>Choose the right telescope: Select a telescope suitable for your needs and budget. Common types include refracting, reflecting, and compound telescopes. A good beginner telescope should have at least 70mm to 100mm aperture and a sturdy mount.</a:t>
            </a:r>
          </a:p>
          <a:p>
            <a:pPr marL="342900" lvl="0" indent="-342900">
              <a:buFont typeface="Arial" panose="020B0604020202020204" pitchFamily="34" charset="0"/>
              <a:buChar char="•"/>
            </a:pPr>
            <a:r>
              <a:rPr lang="en-IE" sz="1800" dirty="0"/>
              <a:t>Learn the basics: Familiarize yourself with the telescope's components and how they work together. Key parts include the objective lens or mirror, eyepiece, mount, and finder scope.</a:t>
            </a:r>
          </a:p>
          <a:p>
            <a:pPr marL="342900" indent="-342900">
              <a:buFont typeface="Arial" panose="020B0604020202020204" pitchFamily="34" charset="0"/>
              <a:buChar char="•"/>
            </a:pPr>
            <a:r>
              <a:rPr lang="en-IE" sz="1800" dirty="0"/>
              <a:t>Set up the telescope: Assemble the telescope and mount according to the manufacturer's instructions. Ensure the telescope is stable and secure on a flat surface, preferably away from city lights and other sources of light pollution.</a:t>
            </a:r>
          </a:p>
        </p:txBody>
      </p:sp>
      <p:pic>
        <p:nvPicPr>
          <p:cNvPr id="6" name="Picture 5">
            <a:extLst>
              <a:ext uri="{FF2B5EF4-FFF2-40B4-BE49-F238E27FC236}">
                <a16:creationId xmlns:a16="http://schemas.microsoft.com/office/drawing/2014/main" id="{BD109A8D-FDB3-4156-83CF-8C5E6EDD86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051088" y="2477985"/>
            <a:ext cx="5128055" cy="2311174"/>
          </a:xfrm>
          <a:prstGeom prst="rect">
            <a:avLst/>
          </a:prstGeom>
        </p:spPr>
      </p:pic>
    </p:spTree>
    <p:extLst>
      <p:ext uri="{BB962C8B-B14F-4D97-AF65-F5344CB8AC3E}">
        <p14:creationId xmlns:p14="http://schemas.microsoft.com/office/powerpoint/2010/main" val="2464133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B4FA0-96C2-4589-0F24-CAEFD779E1AB}"/>
              </a:ext>
            </a:extLst>
          </p:cNvPr>
          <p:cNvSpPr>
            <a:spLocks noGrp="1"/>
          </p:cNvSpPr>
          <p:nvPr>
            <p:ph type="body" sz="quarter" idx="30"/>
          </p:nvPr>
        </p:nvSpPr>
        <p:spPr>
          <a:xfrm>
            <a:off x="854283" y="760427"/>
            <a:ext cx="7262458" cy="804265"/>
          </a:xfrm>
        </p:spPr>
        <p:txBody>
          <a:bodyPr/>
          <a:lstStyle/>
          <a:p>
            <a:r>
              <a:rPr lang="en-IE" sz="2400" dirty="0"/>
              <a:t>Here's how to use a telescope effectively:</a:t>
            </a:r>
          </a:p>
        </p:txBody>
      </p:sp>
      <p:sp>
        <p:nvSpPr>
          <p:cNvPr id="3" name="Text Placeholder 2">
            <a:extLst>
              <a:ext uri="{FF2B5EF4-FFF2-40B4-BE49-F238E27FC236}">
                <a16:creationId xmlns:a16="http://schemas.microsoft.com/office/drawing/2014/main" id="{73461750-227E-3B58-BB6E-43055EE0E9E0}"/>
              </a:ext>
            </a:extLst>
          </p:cNvPr>
          <p:cNvSpPr>
            <a:spLocks noGrp="1"/>
          </p:cNvSpPr>
          <p:nvPr>
            <p:ph type="body" sz="quarter" idx="48"/>
          </p:nvPr>
        </p:nvSpPr>
        <p:spPr>
          <a:xfrm>
            <a:off x="854283" y="1864553"/>
            <a:ext cx="5859034" cy="4439577"/>
          </a:xfrm>
        </p:spPr>
        <p:txBody>
          <a:bodyPr/>
          <a:lstStyle/>
          <a:p>
            <a:pPr marL="285750" lvl="0" indent="-285750">
              <a:buFont typeface="Arial" panose="020B0604020202020204" pitchFamily="34" charset="0"/>
              <a:buChar char="•"/>
            </a:pPr>
            <a:r>
              <a:rPr lang="en-IE" sz="1800" dirty="0"/>
              <a:t>Align the finder scope: During the daytime, point your telescope at a distant object (e.g., a tree or building). Look through the finder scope and adjust its alignment until the object is </a:t>
            </a:r>
            <a:r>
              <a:rPr lang="en-IE" sz="1800" dirty="0" err="1"/>
              <a:t>centered</a:t>
            </a:r>
            <a:r>
              <a:rPr lang="en-IE" sz="1800" dirty="0"/>
              <a:t> in both the finder scope and the main telescope's eyepiece.</a:t>
            </a:r>
          </a:p>
          <a:p>
            <a:pPr marL="285750" lvl="0" indent="-285750">
              <a:buFont typeface="Arial" panose="020B0604020202020204" pitchFamily="34" charset="0"/>
              <a:buChar char="•"/>
            </a:pPr>
            <a:r>
              <a:rPr lang="en-IE" sz="1800" dirty="0"/>
              <a:t>Learn the night sky: Use star charts, apps, or a planisphere to familiarize yourself with constellations and celestial objects visible at your location and time of year.</a:t>
            </a:r>
          </a:p>
          <a:p>
            <a:pPr marL="285750" lvl="0" indent="-285750">
              <a:buFont typeface="Arial" panose="020B0604020202020204" pitchFamily="34" charset="0"/>
              <a:buChar char="•"/>
            </a:pPr>
            <a:r>
              <a:rPr lang="en-IE" sz="1800" dirty="0"/>
              <a:t>Choose your targets: Start with bright objects that are easier to locate, such as the Moon, planets, and bright stars. As you become more comfortable with your telescope, you can move on to more challenging targets like galaxies, star clusters, and nebulae.</a:t>
            </a:r>
          </a:p>
          <a:p>
            <a:pPr marL="285750" indent="-285750">
              <a:buFont typeface="Arial" panose="020B0604020202020204" pitchFamily="34" charset="0"/>
              <a:buChar char="•"/>
            </a:pPr>
            <a:r>
              <a:rPr lang="en-IE" sz="1800" dirty="0"/>
              <a:t>Locate the celestial object: Using your knowledge of the night sky and the aligned finder scope, point the telescope at the desired celestial object. Make sure the object is </a:t>
            </a:r>
            <a:r>
              <a:rPr lang="en-IE" sz="1800" dirty="0" err="1"/>
              <a:t>centered</a:t>
            </a:r>
            <a:r>
              <a:rPr lang="en-IE" sz="1800" dirty="0"/>
              <a:t> in the finder scope before </a:t>
            </a:r>
          </a:p>
        </p:txBody>
      </p:sp>
      <p:pic>
        <p:nvPicPr>
          <p:cNvPr id="5" name="Picture 4">
            <a:extLst>
              <a:ext uri="{FF2B5EF4-FFF2-40B4-BE49-F238E27FC236}">
                <a16:creationId xmlns:a16="http://schemas.microsoft.com/office/drawing/2014/main" id="{50CAF8FF-7593-4DD9-A441-DBE776FC7B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08240" y="1893285"/>
            <a:ext cx="4305731" cy="2884490"/>
          </a:xfrm>
          <a:prstGeom prst="rect">
            <a:avLst/>
          </a:prstGeom>
        </p:spPr>
      </p:pic>
    </p:spTree>
    <p:extLst>
      <p:ext uri="{BB962C8B-B14F-4D97-AF65-F5344CB8AC3E}">
        <p14:creationId xmlns:p14="http://schemas.microsoft.com/office/powerpoint/2010/main" val="4245449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B4FA0-96C2-4589-0F24-CAEFD779E1AB}"/>
              </a:ext>
            </a:extLst>
          </p:cNvPr>
          <p:cNvSpPr>
            <a:spLocks noGrp="1"/>
          </p:cNvSpPr>
          <p:nvPr>
            <p:ph type="body" sz="quarter" idx="30"/>
          </p:nvPr>
        </p:nvSpPr>
        <p:spPr>
          <a:xfrm>
            <a:off x="854281" y="925680"/>
            <a:ext cx="7262458" cy="804265"/>
          </a:xfrm>
        </p:spPr>
        <p:txBody>
          <a:bodyPr/>
          <a:lstStyle/>
          <a:p>
            <a:r>
              <a:rPr lang="en-IE" sz="2400" dirty="0"/>
              <a:t>Here's how to use a telescope effectively:</a:t>
            </a:r>
          </a:p>
        </p:txBody>
      </p:sp>
      <p:sp>
        <p:nvSpPr>
          <p:cNvPr id="3" name="Text Placeholder 2">
            <a:extLst>
              <a:ext uri="{FF2B5EF4-FFF2-40B4-BE49-F238E27FC236}">
                <a16:creationId xmlns:a16="http://schemas.microsoft.com/office/drawing/2014/main" id="{73461750-227E-3B58-BB6E-43055EE0E9E0}"/>
              </a:ext>
            </a:extLst>
          </p:cNvPr>
          <p:cNvSpPr>
            <a:spLocks noGrp="1"/>
          </p:cNvSpPr>
          <p:nvPr>
            <p:ph type="body" sz="quarter" idx="48"/>
          </p:nvPr>
        </p:nvSpPr>
        <p:spPr>
          <a:xfrm>
            <a:off x="854283" y="1864553"/>
            <a:ext cx="5859034" cy="4439577"/>
          </a:xfrm>
        </p:spPr>
        <p:txBody>
          <a:bodyPr/>
          <a:lstStyle/>
          <a:p>
            <a:pPr marL="342900" lvl="0" indent="-342900">
              <a:buFont typeface="Arial" panose="020B0604020202020204" pitchFamily="34" charset="0"/>
              <a:buChar char="•"/>
            </a:pPr>
            <a:r>
              <a:rPr lang="en-IE" sz="1800" dirty="0"/>
              <a:t>Focus the image: Adjust the focus knob until the image appears sharp and clear in the eyepiece. You may need to refocus if you change eyepieces or observe different objects.</a:t>
            </a:r>
          </a:p>
          <a:p>
            <a:pPr marL="342900" lvl="0" indent="-342900">
              <a:buFont typeface="Arial" panose="020B0604020202020204" pitchFamily="34" charset="0"/>
              <a:buChar char="•"/>
            </a:pPr>
            <a:r>
              <a:rPr lang="en-IE" sz="1800" dirty="0"/>
              <a:t>Swap eyepieces: To observe objects at different magnifications, switch between eyepieces with different focal lengths. Lower magnification eyepieces (with higher focal length numbers) provide a wider field of view, while higher magnification eyepieces (with lower focal length numbers) offer more detail but a narrower field of view.</a:t>
            </a:r>
          </a:p>
          <a:p>
            <a:pPr marL="342900" lvl="0" indent="-342900">
              <a:buFont typeface="Arial" panose="020B0604020202020204" pitchFamily="34" charset="0"/>
              <a:buChar char="•"/>
            </a:pPr>
            <a:r>
              <a:rPr lang="en-IE" sz="1800" dirty="0"/>
              <a:t>Track the object: As Earth rotates, celestial objects will appear to move across the sky. If your telescope mount has a manual slow-motion control or an equatorial mount, use it to follow the object. Some motorized mounts can track objects automatically.</a:t>
            </a:r>
          </a:p>
        </p:txBody>
      </p:sp>
      <p:pic>
        <p:nvPicPr>
          <p:cNvPr id="6" name="Picture 5">
            <a:extLst>
              <a:ext uri="{FF2B5EF4-FFF2-40B4-BE49-F238E27FC236}">
                <a16:creationId xmlns:a16="http://schemas.microsoft.com/office/drawing/2014/main" id="{5A1C187B-EE68-4C4D-B932-CF543B1D5A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60920" y="2153919"/>
            <a:ext cx="4397030" cy="2931353"/>
          </a:xfrm>
          <a:prstGeom prst="rect">
            <a:avLst/>
          </a:prstGeom>
        </p:spPr>
      </p:pic>
    </p:spTree>
    <p:extLst>
      <p:ext uri="{BB962C8B-B14F-4D97-AF65-F5344CB8AC3E}">
        <p14:creationId xmlns:p14="http://schemas.microsoft.com/office/powerpoint/2010/main" val="4281674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5B1C8A-C8AC-4AF9-9F21-4945DA00029C}"/>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1"/>
            <a:ext cx="12298680" cy="6858000"/>
          </a:xfrm>
          <a:prstGeom prst="rect">
            <a:avLst/>
          </a:prstGeom>
        </p:spPr>
      </p:pic>
      <p:sp>
        <p:nvSpPr>
          <p:cNvPr id="7" name="Rectangle 6">
            <a:extLst>
              <a:ext uri="{FF2B5EF4-FFF2-40B4-BE49-F238E27FC236}">
                <a16:creationId xmlns:a16="http://schemas.microsoft.com/office/drawing/2014/main" id="{9AA8A4AF-9021-4AF4-B0B6-10017BC252C9}"/>
              </a:ext>
            </a:extLst>
          </p:cNvPr>
          <p:cNvSpPr/>
          <p:nvPr/>
        </p:nvSpPr>
        <p:spPr>
          <a:xfrm>
            <a:off x="0" y="0"/>
            <a:ext cx="5364480" cy="1237262"/>
          </a:xfrm>
          <a:prstGeom prst="rect">
            <a:avLst/>
          </a:prstGeom>
          <a:solidFill>
            <a:schemeClr val="bg1">
              <a:lumMod val="65000"/>
              <a:alpha val="0"/>
            </a:schemeClr>
          </a:solidFill>
        </p:spPr>
        <p:txBody>
          <a:bodyPr wrap="square">
            <a:spAutoFit/>
          </a:bodyPr>
          <a:lstStyle/>
          <a:p>
            <a:pPr>
              <a:lnSpc>
                <a:spcPct val="90000"/>
              </a:lnSpc>
              <a:spcBef>
                <a:spcPts val="1000"/>
              </a:spcBef>
            </a:pPr>
            <a:r>
              <a:rPr lang="en-US" sz="3600" b="1" dirty="0">
                <a:solidFill>
                  <a:schemeClr val="bg1"/>
                </a:solidFill>
                <a:latin typeface="Calibri" panose="020F0502020204030204" pitchFamily="34" charset="0"/>
                <a:cs typeface="Calibri" panose="020F0502020204030204" pitchFamily="34" charset="0"/>
              </a:rPr>
              <a:t>Warm clothes</a:t>
            </a:r>
          </a:p>
          <a:p>
            <a:endParaRPr lang="en-IE" dirty="0">
              <a:solidFill>
                <a:schemeClr val="bg1"/>
              </a:solidFill>
            </a:endParaRPr>
          </a:p>
          <a:p>
            <a:r>
              <a:rPr lang="en-US" sz="2400" dirty="0">
                <a:solidFill>
                  <a:schemeClr val="bg1"/>
                </a:solidFill>
              </a:rPr>
              <a:t>Warm clothes are essential for stargazing.</a:t>
            </a:r>
            <a:endParaRPr lang="en-IE" dirty="0">
              <a:solidFill>
                <a:schemeClr val="bg1"/>
              </a:solidFill>
            </a:endParaRPr>
          </a:p>
        </p:txBody>
      </p:sp>
    </p:spTree>
    <p:extLst>
      <p:ext uri="{BB962C8B-B14F-4D97-AF65-F5344CB8AC3E}">
        <p14:creationId xmlns:p14="http://schemas.microsoft.com/office/powerpoint/2010/main" val="1983769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B4FA0-96C2-4589-0F24-CAEFD779E1AB}"/>
              </a:ext>
            </a:extLst>
          </p:cNvPr>
          <p:cNvSpPr>
            <a:spLocks noGrp="1"/>
          </p:cNvSpPr>
          <p:nvPr>
            <p:ph type="body" sz="quarter" idx="30"/>
          </p:nvPr>
        </p:nvSpPr>
        <p:spPr>
          <a:xfrm>
            <a:off x="854281" y="691763"/>
            <a:ext cx="7262458" cy="804265"/>
          </a:xfrm>
        </p:spPr>
        <p:txBody>
          <a:bodyPr/>
          <a:lstStyle/>
          <a:p>
            <a:r>
              <a:rPr lang="en-IE" sz="2400" dirty="0"/>
              <a:t>Warm clothes</a:t>
            </a:r>
          </a:p>
        </p:txBody>
      </p:sp>
      <p:sp>
        <p:nvSpPr>
          <p:cNvPr id="3" name="Text Placeholder 2">
            <a:extLst>
              <a:ext uri="{FF2B5EF4-FFF2-40B4-BE49-F238E27FC236}">
                <a16:creationId xmlns:a16="http://schemas.microsoft.com/office/drawing/2014/main" id="{73461750-227E-3B58-BB6E-43055EE0E9E0}"/>
              </a:ext>
            </a:extLst>
          </p:cNvPr>
          <p:cNvSpPr>
            <a:spLocks noGrp="1"/>
          </p:cNvSpPr>
          <p:nvPr>
            <p:ph type="body" sz="quarter" idx="48"/>
          </p:nvPr>
        </p:nvSpPr>
        <p:spPr>
          <a:xfrm>
            <a:off x="985797" y="1886148"/>
            <a:ext cx="5859034" cy="4439577"/>
          </a:xfrm>
        </p:spPr>
        <p:txBody>
          <a:bodyPr/>
          <a:lstStyle/>
          <a:p>
            <a:pPr marL="342900" lvl="0" indent="-342900">
              <a:buFont typeface="Arial" panose="020B0604020202020204" pitchFamily="34" charset="0"/>
              <a:buChar char="•"/>
            </a:pPr>
            <a:r>
              <a:rPr lang="en-IE" sz="1800" dirty="0"/>
              <a:t>Comfort: Stargazing often involves spending extended periods outdoors at night, when temperatures are typically cooler. Wearing warm clothes helps to keep you comfortable and allows you to focus on enjoying the night sky rather than feeling cold.</a:t>
            </a:r>
          </a:p>
          <a:p>
            <a:pPr marL="342900" lvl="0" indent="-342900">
              <a:buFont typeface="Arial" panose="020B0604020202020204" pitchFamily="34" charset="0"/>
              <a:buChar char="•"/>
            </a:pPr>
            <a:r>
              <a:rPr lang="en-IE" sz="1800" dirty="0"/>
              <a:t>Temperature regulation: When you're outside for an extended period, your body may struggle to maintain its core temperature, especially if you're mostly stationary. Warm clothing helps to insulate your body and retain heat, preventing excessive heat loss.</a:t>
            </a:r>
          </a:p>
          <a:p>
            <a:pPr marL="342900" lvl="0" indent="-342900">
              <a:buFont typeface="Arial" panose="020B0604020202020204" pitchFamily="34" charset="0"/>
              <a:buChar char="•"/>
            </a:pPr>
            <a:r>
              <a:rPr lang="en-IE" sz="1800" dirty="0"/>
              <a:t>Protection against hypothermia: Prolonged exposure to cold temperatures can lead to hypothermia, a dangerous condition in which your body's core temperature drops below normal levels. Wearing appropriate warm clothing can reduce the risk of hypothermia.</a:t>
            </a:r>
          </a:p>
        </p:txBody>
      </p:sp>
      <p:pic>
        <p:nvPicPr>
          <p:cNvPr id="5" name="Picture 4">
            <a:extLst>
              <a:ext uri="{FF2B5EF4-FFF2-40B4-BE49-F238E27FC236}">
                <a16:creationId xmlns:a16="http://schemas.microsoft.com/office/drawing/2014/main" id="{974C7F46-9B3F-49A9-8B2E-7A181FB1D8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5249" y="2028292"/>
            <a:ext cx="3735451" cy="2801415"/>
          </a:xfrm>
          <a:prstGeom prst="rect">
            <a:avLst/>
          </a:prstGeom>
        </p:spPr>
      </p:pic>
    </p:spTree>
    <p:extLst>
      <p:ext uri="{BB962C8B-B14F-4D97-AF65-F5344CB8AC3E}">
        <p14:creationId xmlns:p14="http://schemas.microsoft.com/office/powerpoint/2010/main" val="2999472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B4FA0-96C2-4589-0F24-CAEFD779E1AB}"/>
              </a:ext>
            </a:extLst>
          </p:cNvPr>
          <p:cNvSpPr>
            <a:spLocks noGrp="1"/>
          </p:cNvSpPr>
          <p:nvPr>
            <p:ph type="body" sz="quarter" idx="30"/>
          </p:nvPr>
        </p:nvSpPr>
        <p:spPr>
          <a:xfrm>
            <a:off x="854281" y="925680"/>
            <a:ext cx="7262458" cy="804265"/>
          </a:xfrm>
        </p:spPr>
        <p:txBody>
          <a:bodyPr/>
          <a:lstStyle/>
          <a:p>
            <a:r>
              <a:rPr lang="en-IE" sz="2400" dirty="0"/>
              <a:t>Warm clothes</a:t>
            </a:r>
          </a:p>
        </p:txBody>
      </p:sp>
      <p:sp>
        <p:nvSpPr>
          <p:cNvPr id="3" name="Text Placeholder 2">
            <a:extLst>
              <a:ext uri="{FF2B5EF4-FFF2-40B4-BE49-F238E27FC236}">
                <a16:creationId xmlns:a16="http://schemas.microsoft.com/office/drawing/2014/main" id="{73461750-227E-3B58-BB6E-43055EE0E9E0}"/>
              </a:ext>
            </a:extLst>
          </p:cNvPr>
          <p:cNvSpPr>
            <a:spLocks noGrp="1"/>
          </p:cNvSpPr>
          <p:nvPr>
            <p:ph type="body" sz="quarter" idx="48"/>
          </p:nvPr>
        </p:nvSpPr>
        <p:spPr>
          <a:xfrm>
            <a:off x="854283" y="1864553"/>
            <a:ext cx="5859034" cy="4439577"/>
          </a:xfrm>
        </p:spPr>
        <p:txBody>
          <a:bodyPr/>
          <a:lstStyle/>
          <a:p>
            <a:pPr marL="285750" lvl="0" indent="-285750">
              <a:buFont typeface="Arial" panose="020B0604020202020204" pitchFamily="34" charset="0"/>
              <a:buChar char="•"/>
            </a:pPr>
            <a:r>
              <a:rPr lang="en-IE" sz="1800" dirty="0"/>
              <a:t>Improved concentration: Being cold can make it difficult to concentrate on observing the night sky, as you may become preoccupied with trying to stay warm. Dressing warmly helps to minimize distractions and allows you to focus on stargazing.</a:t>
            </a:r>
          </a:p>
          <a:p>
            <a:pPr marL="285750" lvl="0" indent="-285750">
              <a:buFont typeface="Arial" panose="020B0604020202020204" pitchFamily="34" charset="0"/>
              <a:buChar char="•"/>
            </a:pPr>
            <a:r>
              <a:rPr lang="en-IE" sz="1800" dirty="0"/>
              <a:t>Extended viewing time: Wearing warm clothes enables you to spend more time outside observing the night sky without becoming too uncomfortable. This can be particularly important for viewing events that may take a long time to unfold, such as meteor showers or eclipses.</a:t>
            </a:r>
          </a:p>
          <a:p>
            <a:pPr marL="285750" lvl="0" indent="-285750">
              <a:buFont typeface="Arial" panose="020B0604020202020204" pitchFamily="34" charset="0"/>
              <a:buChar char="•"/>
            </a:pPr>
            <a:r>
              <a:rPr lang="en-IE" sz="1800" dirty="0"/>
              <a:t>Equipment protection: Cold temperatures can cause some electronic devices, such as cameras or smartphones, to malfunction or lose battery life more quickly. Wearing warm clothes helps to keep you warm, which in turn can help you to keep your equipment warm and functioning properly.</a:t>
            </a:r>
          </a:p>
        </p:txBody>
      </p:sp>
      <p:pic>
        <p:nvPicPr>
          <p:cNvPr id="6" name="Picture 5">
            <a:extLst>
              <a:ext uri="{FF2B5EF4-FFF2-40B4-BE49-F238E27FC236}">
                <a16:creationId xmlns:a16="http://schemas.microsoft.com/office/drawing/2014/main" id="{2CACF38C-C9ED-4934-A96B-13F8DDE542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944632" y="2493450"/>
            <a:ext cx="4602480" cy="2074301"/>
          </a:xfrm>
          <a:prstGeom prst="rect">
            <a:avLst/>
          </a:prstGeom>
        </p:spPr>
      </p:pic>
    </p:spTree>
    <p:extLst>
      <p:ext uri="{BB962C8B-B14F-4D97-AF65-F5344CB8AC3E}">
        <p14:creationId xmlns:p14="http://schemas.microsoft.com/office/powerpoint/2010/main" val="3063389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B4FA0-96C2-4589-0F24-CAEFD779E1AB}"/>
              </a:ext>
            </a:extLst>
          </p:cNvPr>
          <p:cNvSpPr>
            <a:spLocks noGrp="1"/>
          </p:cNvSpPr>
          <p:nvPr>
            <p:ph type="body" sz="quarter" idx="30"/>
          </p:nvPr>
        </p:nvSpPr>
        <p:spPr>
          <a:xfrm>
            <a:off x="854281" y="925680"/>
            <a:ext cx="7262458" cy="804265"/>
          </a:xfrm>
        </p:spPr>
        <p:txBody>
          <a:bodyPr/>
          <a:lstStyle/>
          <a:p>
            <a:r>
              <a:rPr lang="en-IE" sz="2400" dirty="0"/>
              <a:t>Warm clothes</a:t>
            </a:r>
          </a:p>
        </p:txBody>
      </p:sp>
      <p:sp>
        <p:nvSpPr>
          <p:cNvPr id="3" name="Text Placeholder 2">
            <a:extLst>
              <a:ext uri="{FF2B5EF4-FFF2-40B4-BE49-F238E27FC236}">
                <a16:creationId xmlns:a16="http://schemas.microsoft.com/office/drawing/2014/main" id="{73461750-227E-3B58-BB6E-43055EE0E9E0}"/>
              </a:ext>
            </a:extLst>
          </p:cNvPr>
          <p:cNvSpPr>
            <a:spLocks noGrp="1"/>
          </p:cNvSpPr>
          <p:nvPr>
            <p:ph type="body" sz="quarter" idx="48"/>
          </p:nvPr>
        </p:nvSpPr>
        <p:spPr>
          <a:xfrm>
            <a:off x="854283" y="1864553"/>
            <a:ext cx="5859034" cy="4439577"/>
          </a:xfrm>
        </p:spPr>
        <p:txBody>
          <a:bodyPr/>
          <a:lstStyle/>
          <a:p>
            <a:pPr marL="342900" lvl="0" indent="-342900">
              <a:buFont typeface="Arial" panose="020B0604020202020204" pitchFamily="34" charset="0"/>
              <a:buChar char="•"/>
            </a:pPr>
            <a:r>
              <a:rPr lang="en-IE" sz="1800" dirty="0"/>
              <a:t>Insulating layers: Start with a moisture-wicking base layer to help keep sweat away from your skin, followed by insulating layers like fleece or down jackets.</a:t>
            </a:r>
          </a:p>
          <a:p>
            <a:pPr marL="342900" lvl="0" indent="-342900">
              <a:buFont typeface="Arial" panose="020B0604020202020204" pitchFamily="34" charset="0"/>
              <a:buChar char="•"/>
            </a:pPr>
            <a:r>
              <a:rPr lang="en-IE" sz="1800" dirty="0"/>
              <a:t>Windproof and waterproof outer layers: These can help protect you from the elements, such as wind or light rain.</a:t>
            </a:r>
          </a:p>
          <a:p>
            <a:pPr marL="342900" lvl="0" indent="-342900">
              <a:buFont typeface="Arial" panose="020B0604020202020204" pitchFamily="34" charset="0"/>
              <a:buChar char="•"/>
            </a:pPr>
            <a:r>
              <a:rPr lang="en-IE" sz="1800" dirty="0"/>
              <a:t>Warm headwear: A hat or beanie helps to minimize heat loss through the head.</a:t>
            </a:r>
          </a:p>
          <a:p>
            <a:pPr marL="342900" lvl="0" indent="-342900">
              <a:buFont typeface="Arial" panose="020B0604020202020204" pitchFamily="34" charset="0"/>
              <a:buChar char="•"/>
            </a:pPr>
            <a:r>
              <a:rPr lang="en-IE" sz="1800" dirty="0"/>
              <a:t>Gloves or mittens: These protect your hands from the cold and make it easier to handle equipment.</a:t>
            </a:r>
          </a:p>
          <a:p>
            <a:pPr marL="342900" lvl="0" indent="-342900">
              <a:buFont typeface="Arial" panose="020B0604020202020204" pitchFamily="34" charset="0"/>
              <a:buChar char="•"/>
            </a:pPr>
            <a:r>
              <a:rPr lang="en-IE" sz="1800" dirty="0"/>
              <a:t>Warm socks and footwear: Insulated socks and shoes help to keep your feet warm and comfortable.</a:t>
            </a:r>
          </a:p>
        </p:txBody>
      </p:sp>
      <p:pic>
        <p:nvPicPr>
          <p:cNvPr id="5" name="Picture 4">
            <a:extLst>
              <a:ext uri="{FF2B5EF4-FFF2-40B4-BE49-F238E27FC236}">
                <a16:creationId xmlns:a16="http://schemas.microsoft.com/office/drawing/2014/main" id="{AB9DB72D-F6B9-43E8-9304-3D2C62B7BD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17360" y="1841296"/>
            <a:ext cx="4930140" cy="3286760"/>
          </a:xfrm>
          <a:prstGeom prst="rect">
            <a:avLst/>
          </a:prstGeom>
        </p:spPr>
      </p:pic>
    </p:spTree>
    <p:extLst>
      <p:ext uri="{BB962C8B-B14F-4D97-AF65-F5344CB8AC3E}">
        <p14:creationId xmlns:p14="http://schemas.microsoft.com/office/powerpoint/2010/main" val="425420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C9C00C-6F55-46AA-838D-9EB1FE4CBB64}"/>
              </a:ext>
            </a:extLst>
          </p:cNvPr>
          <p:cNvSpPr>
            <a:spLocks noGrp="1"/>
          </p:cNvSpPr>
          <p:nvPr>
            <p:ph type="body" sz="quarter" idx="30"/>
          </p:nvPr>
        </p:nvSpPr>
        <p:spPr>
          <a:xfrm>
            <a:off x="854283" y="690881"/>
            <a:ext cx="10483431" cy="804265"/>
          </a:xfrm>
        </p:spPr>
        <p:txBody>
          <a:bodyPr/>
          <a:lstStyle/>
          <a:p>
            <a:r>
              <a:rPr lang="en-IE" dirty="0"/>
              <a:t>Red flashlight</a:t>
            </a:r>
          </a:p>
        </p:txBody>
      </p:sp>
      <p:sp>
        <p:nvSpPr>
          <p:cNvPr id="3" name="Text Placeholder 2">
            <a:extLst>
              <a:ext uri="{FF2B5EF4-FFF2-40B4-BE49-F238E27FC236}">
                <a16:creationId xmlns:a16="http://schemas.microsoft.com/office/drawing/2014/main" id="{6F9DFF98-E140-4517-BD56-689B66EB6F1C}"/>
              </a:ext>
            </a:extLst>
          </p:cNvPr>
          <p:cNvSpPr>
            <a:spLocks noGrp="1"/>
          </p:cNvSpPr>
          <p:nvPr>
            <p:ph type="body" sz="quarter" idx="48"/>
          </p:nvPr>
        </p:nvSpPr>
        <p:spPr>
          <a:xfrm>
            <a:off x="854283" y="1864553"/>
            <a:ext cx="6471078" cy="4439577"/>
          </a:xfrm>
        </p:spPr>
        <p:txBody>
          <a:bodyPr/>
          <a:lstStyle/>
          <a:p>
            <a:pPr marL="342900" lvl="0" indent="-342900">
              <a:buFont typeface="Arial" panose="020B0604020202020204" pitchFamily="34" charset="0"/>
              <a:buChar char="•"/>
            </a:pPr>
            <a:r>
              <a:rPr lang="en-IE" sz="1800" dirty="0"/>
              <a:t>Preserve night vision: Our eyes take time to adjust to the darkness, a process called dark adaptation. This process allows our eyes to become more sensitive to faint light sources, like stars and other celestial objects. White light can easily disrupt this adaptation, causing your eyes to lose sensitivity and making it harder to see faint objects. Red light, on the other hand, has a minimal impact on night vision, allowing you to maintain your eyes' sensitivity to dim light.</a:t>
            </a:r>
          </a:p>
          <a:p>
            <a:pPr marL="342900" lvl="0" indent="-342900">
              <a:buFont typeface="Arial" panose="020B0604020202020204" pitchFamily="34" charset="0"/>
              <a:buChar char="•"/>
            </a:pPr>
            <a:r>
              <a:rPr lang="en-IE" sz="1800" dirty="0"/>
              <a:t>Minimize disturbance: Using a red flashlight during group stargazing events or at public observation sites helps minimize disturbance to other observers. As it doesn't affect night vision as much as white light, it ensures that everyone's stargazing experience remains enjoyable.</a:t>
            </a:r>
          </a:p>
          <a:p>
            <a:pPr marL="342900" indent="-342900">
              <a:buFont typeface="Arial" panose="020B0604020202020204" pitchFamily="34" charset="0"/>
              <a:buChar char="•"/>
            </a:pPr>
            <a:endParaRPr lang="en-IE" sz="1800" dirty="0"/>
          </a:p>
        </p:txBody>
      </p:sp>
      <p:pic>
        <p:nvPicPr>
          <p:cNvPr id="5" name="Picture 4">
            <a:extLst>
              <a:ext uri="{FF2B5EF4-FFF2-40B4-BE49-F238E27FC236}">
                <a16:creationId xmlns:a16="http://schemas.microsoft.com/office/drawing/2014/main" id="{FC39C8F8-BF78-47BA-BE93-B257D2B992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8089" y="1039064"/>
            <a:ext cx="2311174" cy="5128055"/>
          </a:xfrm>
          <a:prstGeom prst="rect">
            <a:avLst/>
          </a:prstGeom>
        </p:spPr>
      </p:pic>
    </p:spTree>
    <p:extLst>
      <p:ext uri="{BB962C8B-B14F-4D97-AF65-F5344CB8AC3E}">
        <p14:creationId xmlns:p14="http://schemas.microsoft.com/office/powerpoint/2010/main" val="312397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is-IS" dirty="0"/>
              <a:t>01</a:t>
            </a:r>
            <a:endParaRPr dirty="0"/>
          </a:p>
        </p:txBody>
      </p:sp>
      <p:sp>
        <p:nvSpPr>
          <p:cNvPr id="206" name="Google Shape;206;p4"/>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is-IS"/>
              <a:t>SECTION</a:t>
            </a:r>
            <a:endParaRPr/>
          </a:p>
        </p:txBody>
      </p:sp>
      <p:sp>
        <p:nvSpPr>
          <p:cNvPr id="207" name="Google Shape;207;p4"/>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600"/>
              <a:buNone/>
            </a:pPr>
            <a:r>
              <a:rPr lang="is-IS"/>
              <a:t>Mapping The Dark Sky Conditions In Your Region</a:t>
            </a:r>
            <a:endParaRPr/>
          </a:p>
        </p:txBody>
      </p:sp>
      <p:pic>
        <p:nvPicPr>
          <p:cNvPr id="208" name="Google Shape;208;p4"/>
          <p:cNvPicPr preferRelativeResize="0">
            <a:picLocks noGrp="1"/>
          </p:cNvPicPr>
          <p:nvPr>
            <p:ph type="pic" idx="4"/>
          </p:nvPr>
        </p:nvPicPr>
        <p:blipFill rotWithShape="1">
          <a:blip r:embed="rId3">
            <a:alphaModFix/>
          </a:blip>
          <a:srcRect/>
          <a:stretch/>
        </p:blipFill>
        <p:spPr>
          <a:xfrm>
            <a:off x="6841657" y="-1"/>
            <a:ext cx="5366923" cy="6328800"/>
          </a:xfrm>
          <a:prstGeom prst="rect">
            <a:avLst/>
          </a:prstGeom>
          <a:solidFill>
            <a:srgbClr val="D8D8D8"/>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4F76B-C4F1-4A84-B513-D8BB64304D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59842"/>
            <a:ext cx="12267792" cy="5528997"/>
          </a:xfrm>
          <a:prstGeom prst="rect">
            <a:avLst/>
          </a:prstGeom>
        </p:spPr>
      </p:pic>
      <p:sp>
        <p:nvSpPr>
          <p:cNvPr id="2" name="Text Placeholder 1">
            <a:extLst>
              <a:ext uri="{FF2B5EF4-FFF2-40B4-BE49-F238E27FC236}">
                <a16:creationId xmlns:a16="http://schemas.microsoft.com/office/drawing/2014/main" id="{D17A769A-22E5-49D0-A12C-71659531C590}"/>
              </a:ext>
            </a:extLst>
          </p:cNvPr>
          <p:cNvSpPr>
            <a:spLocks noGrp="1"/>
          </p:cNvSpPr>
          <p:nvPr>
            <p:ph type="body" sz="quarter" idx="30"/>
          </p:nvPr>
        </p:nvSpPr>
        <p:spPr>
          <a:xfrm>
            <a:off x="854281" y="925681"/>
            <a:ext cx="6318680" cy="1130258"/>
          </a:xfrm>
          <a:solidFill>
            <a:schemeClr val="bg1">
              <a:lumMod val="85000"/>
            </a:schemeClr>
          </a:solidFill>
        </p:spPr>
        <p:txBody>
          <a:bodyPr/>
          <a:lstStyle/>
          <a:p>
            <a:r>
              <a:rPr lang="en-IE" dirty="0"/>
              <a:t>Other items to consider include</a:t>
            </a:r>
          </a:p>
        </p:txBody>
      </p:sp>
      <p:sp>
        <p:nvSpPr>
          <p:cNvPr id="3" name="Text Placeholder 2">
            <a:extLst>
              <a:ext uri="{FF2B5EF4-FFF2-40B4-BE49-F238E27FC236}">
                <a16:creationId xmlns:a16="http://schemas.microsoft.com/office/drawing/2014/main" id="{F1FC86F4-D757-474A-B967-D20F7C8D53BB}"/>
              </a:ext>
            </a:extLst>
          </p:cNvPr>
          <p:cNvSpPr>
            <a:spLocks noGrp="1"/>
          </p:cNvSpPr>
          <p:nvPr>
            <p:ph type="body" sz="quarter" idx="48"/>
          </p:nvPr>
        </p:nvSpPr>
        <p:spPr>
          <a:xfrm>
            <a:off x="854281" y="2661995"/>
            <a:ext cx="4327317" cy="2341687"/>
          </a:xfrm>
          <a:solidFill>
            <a:schemeClr val="bg1">
              <a:lumMod val="85000"/>
            </a:schemeClr>
          </a:solidFill>
        </p:spPr>
        <p:txBody>
          <a:bodyPr/>
          <a:lstStyle/>
          <a:p>
            <a:r>
              <a:rPr lang="en-IE" dirty="0"/>
              <a:t>An SLR camera or a smart phone</a:t>
            </a:r>
          </a:p>
          <a:p>
            <a:r>
              <a:rPr lang="en-IE" dirty="0"/>
              <a:t>A camera tripod</a:t>
            </a:r>
          </a:p>
          <a:p>
            <a:r>
              <a:rPr lang="en-US" dirty="0"/>
              <a:t>Star charts or stargazing apps</a:t>
            </a:r>
          </a:p>
          <a:p>
            <a:r>
              <a:rPr lang="en-US" dirty="0"/>
              <a:t>Binoculars</a:t>
            </a:r>
          </a:p>
          <a:p>
            <a:r>
              <a:rPr lang="en-US" dirty="0"/>
              <a:t>Folding chair or blanket</a:t>
            </a:r>
          </a:p>
          <a:p>
            <a:r>
              <a:rPr lang="en-IE" dirty="0"/>
              <a:t>A prop for your photos!</a:t>
            </a:r>
            <a:endParaRPr lang="en-US" dirty="0"/>
          </a:p>
          <a:p>
            <a:endParaRPr lang="en-IE" dirty="0"/>
          </a:p>
        </p:txBody>
      </p:sp>
    </p:spTree>
    <p:extLst>
      <p:ext uri="{BB962C8B-B14F-4D97-AF65-F5344CB8AC3E}">
        <p14:creationId xmlns:p14="http://schemas.microsoft.com/office/powerpoint/2010/main" val="838078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EEC10A8-4EC1-1249-A433-59303ABFC5A0}"/>
              </a:ext>
            </a:extLst>
          </p:cNvPr>
          <p:cNvSpPr>
            <a:spLocks noGrp="1"/>
          </p:cNvSpPr>
          <p:nvPr>
            <p:ph type="body" sz="quarter" idx="30"/>
          </p:nvPr>
        </p:nvSpPr>
        <p:spPr>
          <a:xfrm>
            <a:off x="520995" y="1201479"/>
            <a:ext cx="6485861" cy="1137683"/>
          </a:xfrm>
        </p:spPr>
        <p:txBody>
          <a:bodyPr/>
          <a:lstStyle/>
          <a:p>
            <a:pPr>
              <a:spcBef>
                <a:spcPts val="0"/>
              </a:spcBef>
            </a:pPr>
            <a:r>
              <a:rPr lang="en-US" dirty="0"/>
              <a:t>Additional resources you may wish to consult</a:t>
            </a:r>
          </a:p>
          <a:p>
            <a:endParaRPr lang="en-US" dirty="0"/>
          </a:p>
        </p:txBody>
      </p:sp>
      <p:sp>
        <p:nvSpPr>
          <p:cNvPr id="9" name="Text Placeholder 8">
            <a:extLst>
              <a:ext uri="{FF2B5EF4-FFF2-40B4-BE49-F238E27FC236}">
                <a16:creationId xmlns:a16="http://schemas.microsoft.com/office/drawing/2014/main" id="{08185877-CE4C-0943-802D-DB4598E712B0}"/>
              </a:ext>
            </a:extLst>
          </p:cNvPr>
          <p:cNvSpPr>
            <a:spLocks noGrp="1"/>
          </p:cNvSpPr>
          <p:nvPr>
            <p:ph type="body" sz="quarter" idx="48"/>
          </p:nvPr>
        </p:nvSpPr>
        <p:spPr>
          <a:xfrm>
            <a:off x="598423" y="2566730"/>
            <a:ext cx="6749339" cy="3228013"/>
          </a:xfrm>
        </p:spPr>
        <p:txBody>
          <a:bodyPr/>
          <a:lstStyle/>
          <a:p>
            <a:pPr marL="342900" indent="-342900">
              <a:buFont typeface="Arial" panose="020B0604020202020204" pitchFamily="34" charset="0"/>
              <a:buChar char="•"/>
            </a:pPr>
            <a:r>
              <a:rPr lang="en-US" dirty="0"/>
              <a:t>Video links on the Dark Sky Ecotourism mobile app (for android phones)</a:t>
            </a:r>
          </a:p>
          <a:p>
            <a:pPr marL="342900" indent="-342900">
              <a:buFont typeface="Arial" panose="020B0604020202020204" pitchFamily="34" charset="0"/>
              <a:buChar char="•"/>
            </a:pPr>
            <a:r>
              <a:rPr lang="en-US" dirty="0"/>
              <a:t>Equipment list on the Dark Sky Ecotourism application</a:t>
            </a:r>
          </a:p>
          <a:p>
            <a:pPr marL="342900" indent="-342900">
              <a:buFont typeface="Arial" panose="020B0604020202020204" pitchFamily="34" charset="0"/>
              <a:buChar char="•"/>
            </a:pPr>
            <a:r>
              <a:rPr lang="en-US" dirty="0"/>
              <a:t>Local safety regulations relevant to your region</a:t>
            </a:r>
          </a:p>
          <a:p>
            <a:pPr marL="342900" indent="-342900">
              <a:buFont typeface="Arial" panose="020B0604020202020204" pitchFamily="34" charset="0"/>
              <a:buChar char="•"/>
            </a:pPr>
            <a:r>
              <a:rPr lang="en-US" dirty="0"/>
              <a:t>Other technology you could purchase (e.g. safety devices and lighting for night boating)</a:t>
            </a:r>
          </a:p>
          <a:p>
            <a:pPr marL="342900" indent="-342900">
              <a:buFont typeface="Arial" panose="020B0604020202020204" pitchFamily="34" charset="0"/>
              <a:buChar char="•"/>
            </a:pPr>
            <a:r>
              <a:rPr lang="en-US" dirty="0"/>
              <a:t>Social media links</a:t>
            </a:r>
          </a:p>
          <a:p>
            <a:endParaRPr lang="en-US" dirty="0"/>
          </a:p>
        </p:txBody>
      </p:sp>
      <p:pic>
        <p:nvPicPr>
          <p:cNvPr id="12" name="Picture Placeholder 11">
            <a:extLst>
              <a:ext uri="{FF2B5EF4-FFF2-40B4-BE49-F238E27FC236}">
                <a16:creationId xmlns:a16="http://schemas.microsoft.com/office/drawing/2014/main" id="{4397094C-D081-B143-A3E6-CC2A19357F8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tretch>
            <a:fillRect/>
          </a:stretch>
        </p:blipFill>
        <p:spPr>
          <a:xfrm>
            <a:off x="16213" y="0"/>
            <a:ext cx="12159574" cy="6858000"/>
          </a:xfrm>
        </p:spPr>
      </p:pic>
    </p:spTree>
    <p:extLst>
      <p:ext uri="{BB962C8B-B14F-4D97-AF65-F5344CB8AC3E}">
        <p14:creationId xmlns:p14="http://schemas.microsoft.com/office/powerpoint/2010/main" val="2025595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3"/>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is-IS" dirty="0"/>
              <a:t>05</a:t>
            </a:r>
            <a:endParaRPr dirty="0"/>
          </a:p>
        </p:txBody>
      </p:sp>
      <p:sp>
        <p:nvSpPr>
          <p:cNvPr id="460" name="Google Shape;460;p33"/>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is-IS"/>
              <a:t>SECTION</a:t>
            </a:r>
            <a:endParaRPr/>
          </a:p>
        </p:txBody>
      </p:sp>
      <p:sp>
        <p:nvSpPr>
          <p:cNvPr id="461" name="Google Shape;461;p33"/>
          <p:cNvSpPr txBox="1">
            <a:spLocks noGrp="1"/>
          </p:cNvSpPr>
          <p:nvPr>
            <p:ph type="body" idx="3"/>
          </p:nvPr>
        </p:nvSpPr>
        <p:spPr>
          <a:xfrm>
            <a:off x="453883" y="3429000"/>
            <a:ext cx="6014946" cy="1841005"/>
          </a:xfrm>
          <a:prstGeom prst="rect">
            <a:avLst/>
          </a:prstGeom>
          <a:noFill/>
          <a:ln>
            <a:noFill/>
          </a:ln>
        </p:spPr>
        <p:txBody>
          <a:bodyPr spcFirstLastPara="1" wrap="square" lIns="91425" tIns="45700" rIns="91425" bIns="45700" anchor="t" anchorCtr="0">
            <a:noAutofit/>
          </a:bodyPr>
          <a:lstStyle/>
          <a:p>
            <a:r>
              <a:rPr lang="en-US" dirty="0"/>
              <a:t>Risk assessment</a:t>
            </a:r>
          </a:p>
        </p:txBody>
      </p:sp>
      <p:pic>
        <p:nvPicPr>
          <p:cNvPr id="462" name="Google Shape;462;p33"/>
          <p:cNvPicPr preferRelativeResize="0">
            <a:picLocks noGrp="1"/>
          </p:cNvPicPr>
          <p:nvPr>
            <p:ph type="pic" idx="4"/>
          </p:nvPr>
        </p:nvPicPr>
        <p:blipFill rotWithShape="1">
          <a:blip r:embed="rId3">
            <a:alphaModFix/>
          </a:blip>
          <a:srcRect/>
          <a:stretch/>
        </p:blipFill>
        <p:spPr>
          <a:xfrm>
            <a:off x="6841657" y="0"/>
            <a:ext cx="5364392" cy="6325815"/>
          </a:xfrm>
          <a:prstGeom prst="rect">
            <a:avLst/>
          </a:prstGeom>
          <a:solidFill>
            <a:srgbClr val="D8D8D8"/>
          </a:solidFill>
          <a:ln>
            <a:noFill/>
          </a:ln>
        </p:spPr>
      </p:pic>
    </p:spTree>
    <p:extLst>
      <p:ext uri="{BB962C8B-B14F-4D97-AF65-F5344CB8AC3E}">
        <p14:creationId xmlns:p14="http://schemas.microsoft.com/office/powerpoint/2010/main" val="3658813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8"/>
          <p:cNvSpPr txBox="1">
            <a:spLocks noGrp="1"/>
          </p:cNvSpPr>
          <p:nvPr>
            <p:ph type="body" idx="1"/>
          </p:nvPr>
        </p:nvSpPr>
        <p:spPr>
          <a:xfrm>
            <a:off x="694142" y="397214"/>
            <a:ext cx="10483431" cy="68730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05C6F"/>
              </a:buClr>
              <a:buSzPts val="3600"/>
              <a:buNone/>
            </a:pPr>
            <a:r>
              <a:rPr lang="is-IS" dirty="0" err="1"/>
              <a:t>Risk</a:t>
            </a:r>
            <a:r>
              <a:rPr lang="is-IS" dirty="0"/>
              <a:t> </a:t>
            </a:r>
            <a:r>
              <a:rPr lang="is-IS" dirty="0" err="1"/>
              <a:t>assessment</a:t>
            </a:r>
            <a:r>
              <a:rPr lang="is-IS" dirty="0"/>
              <a:t> for </a:t>
            </a:r>
            <a:r>
              <a:rPr lang="is-IS" dirty="0" err="1"/>
              <a:t>your</a:t>
            </a:r>
            <a:r>
              <a:rPr lang="is-IS" dirty="0"/>
              <a:t> </a:t>
            </a:r>
            <a:r>
              <a:rPr lang="is-IS" dirty="0" err="1"/>
              <a:t>dark</a:t>
            </a:r>
            <a:r>
              <a:rPr lang="is-IS" dirty="0"/>
              <a:t> </a:t>
            </a:r>
            <a:r>
              <a:rPr lang="is-IS" dirty="0" err="1"/>
              <a:t>sky</a:t>
            </a:r>
            <a:r>
              <a:rPr lang="is-IS" dirty="0"/>
              <a:t> </a:t>
            </a:r>
            <a:r>
              <a:rPr lang="is-IS" dirty="0" err="1"/>
              <a:t>ecotourism</a:t>
            </a:r>
            <a:r>
              <a:rPr lang="is-IS" dirty="0"/>
              <a:t> </a:t>
            </a:r>
            <a:r>
              <a:rPr lang="is-IS" dirty="0" err="1"/>
              <a:t>activity</a:t>
            </a:r>
            <a:endParaRPr lang="is-IS" dirty="0"/>
          </a:p>
        </p:txBody>
      </p:sp>
      <p:sp>
        <p:nvSpPr>
          <p:cNvPr id="413" name="Google Shape;413;p28"/>
          <p:cNvSpPr txBox="1">
            <a:spLocks noGrp="1"/>
          </p:cNvSpPr>
          <p:nvPr>
            <p:ph type="body" idx="2"/>
          </p:nvPr>
        </p:nvSpPr>
        <p:spPr>
          <a:xfrm>
            <a:off x="7325833" y="1212112"/>
            <a:ext cx="4172025" cy="5018567"/>
          </a:xfrm>
          <a:prstGeom prst="rect">
            <a:avLst/>
          </a:prstGeom>
          <a:noFill/>
          <a:ln>
            <a:noFill/>
          </a:ln>
        </p:spPr>
        <p:txBody>
          <a:bodyPr spcFirstLastPara="1" wrap="square" lIns="91425" tIns="45700" rIns="91425" bIns="45700" anchor="t" anchorCtr="0">
            <a:noAutofit/>
          </a:bodyPr>
          <a:lstStyle/>
          <a:p>
            <a:pPr marL="0" lvl="0" indent="0">
              <a:buClr>
                <a:srgbClr val="305C6F"/>
              </a:buClr>
              <a:buSzPts val="3600"/>
            </a:pPr>
            <a:r>
              <a:rPr lang="en-GB" sz="1800" dirty="0"/>
              <a:t>There is of course a big difference walking in dark (even with torchlight to assist you) and in daylight. </a:t>
            </a:r>
          </a:p>
          <a:p>
            <a:pPr marL="0" lvl="0" indent="0">
              <a:buClr>
                <a:srgbClr val="305C6F"/>
              </a:buClr>
              <a:buSzPts val="3600"/>
            </a:pPr>
            <a:endParaRPr lang="en-GB" sz="1800" dirty="0"/>
          </a:p>
          <a:p>
            <a:pPr marL="0" lvl="0" indent="0">
              <a:buClr>
                <a:srgbClr val="305C6F"/>
              </a:buClr>
              <a:buSzPts val="3600"/>
            </a:pPr>
            <a:r>
              <a:rPr lang="en-GB" sz="1800" dirty="0"/>
              <a:t>Therefore activities you are used to do in daylight need a different risk assessment. It is therefore necessary to think about possible dangers, how to avoid them and what to do if something happens.</a:t>
            </a:r>
          </a:p>
          <a:p>
            <a:pPr marL="0" lvl="0" indent="0">
              <a:buClr>
                <a:srgbClr val="305C6F"/>
              </a:buClr>
              <a:buSzPts val="3600"/>
            </a:pPr>
            <a:endParaRPr lang="en-GB" sz="1800" dirty="0"/>
          </a:p>
          <a:p>
            <a:pPr marL="0" lvl="0" indent="0">
              <a:buClr>
                <a:srgbClr val="305C6F"/>
              </a:buClr>
              <a:buSzPts val="3600"/>
            </a:pPr>
            <a:r>
              <a:rPr lang="en-GB" sz="1800" dirty="0"/>
              <a:t>Your first step is to be aware of the risk assessment process and use that as a form to assess possible risks. Most tourism companies are required by local law to have such a safety plan in place, see here an example from Iceland, which is based on international requirements.</a:t>
            </a:r>
          </a:p>
          <a:p>
            <a:pPr marL="0" lvl="0" indent="0" algn="l" rtl="0">
              <a:lnSpc>
                <a:spcPct val="100000"/>
              </a:lnSpc>
              <a:spcBef>
                <a:spcPts val="0"/>
              </a:spcBef>
              <a:spcAft>
                <a:spcPts val="0"/>
              </a:spcAft>
              <a:buClr>
                <a:schemeClr val="dk1"/>
              </a:buClr>
              <a:buSzPts val="2400"/>
              <a:buNone/>
            </a:pPr>
            <a:endParaRPr lang="is-IS" sz="1800" dirty="0"/>
          </a:p>
          <a:p>
            <a:pPr marL="0" lvl="0" indent="0" algn="l" rtl="0">
              <a:lnSpc>
                <a:spcPct val="100000"/>
              </a:lnSpc>
              <a:spcBef>
                <a:spcPts val="0"/>
              </a:spcBef>
              <a:spcAft>
                <a:spcPts val="0"/>
              </a:spcAft>
              <a:buClr>
                <a:schemeClr val="dk1"/>
              </a:buClr>
              <a:buSzPts val="2400"/>
              <a:buNone/>
            </a:pPr>
            <a:endParaRPr lang="is-IS" sz="1800" dirty="0"/>
          </a:p>
        </p:txBody>
      </p:sp>
      <p:sp>
        <p:nvSpPr>
          <p:cNvPr id="3" name="TextBox 2">
            <a:extLst>
              <a:ext uri="{FF2B5EF4-FFF2-40B4-BE49-F238E27FC236}">
                <a16:creationId xmlns:a16="http://schemas.microsoft.com/office/drawing/2014/main" id="{0B52D117-BBFC-41CB-8120-4991142802DD}"/>
              </a:ext>
            </a:extLst>
          </p:cNvPr>
          <p:cNvSpPr txBox="1"/>
          <p:nvPr/>
        </p:nvSpPr>
        <p:spPr>
          <a:xfrm>
            <a:off x="753496" y="6365093"/>
            <a:ext cx="7125229" cy="523220"/>
          </a:xfrm>
          <a:prstGeom prst="rect">
            <a:avLst/>
          </a:prstGeom>
          <a:noFill/>
        </p:spPr>
        <p:txBody>
          <a:bodyPr wrap="square" rtlCol="0">
            <a:spAutoFit/>
          </a:bodyPr>
          <a:lstStyle/>
          <a:p>
            <a:pPr lvl="0">
              <a:buClr>
                <a:schemeClr val="dk1"/>
              </a:buClr>
              <a:buSzPts val="2400"/>
            </a:pPr>
            <a:r>
              <a:rPr lang="fr-FR" dirty="0">
                <a:latin typeface="Calibri" panose="020F0502020204030204" pitchFamily="34" charset="0"/>
                <a:ea typeface="Calibri" panose="020F0502020204030204" pitchFamily="34" charset="0"/>
                <a:cs typeface="Calibri" panose="020F0502020204030204" pitchFamily="34" charset="0"/>
              </a:rPr>
              <a:t>Source: </a:t>
            </a:r>
            <a:r>
              <a:rPr lang="fr-FR" dirty="0">
                <a:latin typeface="Calibri" panose="020F0502020204030204" pitchFamily="34" charset="0"/>
                <a:ea typeface="Calibri" panose="020F0502020204030204" pitchFamily="34" charset="0"/>
                <a:cs typeface="Calibri" panose="020F0502020204030204" pitchFamily="34" charset="0"/>
                <a:hlinkClick r:id="rId3"/>
              </a:rPr>
              <a:t>https://www.vakinn.is/static/files/pdf/hjalpargogn-fyrir-oryggisaetlun/safety-plan-for-tourism-31-mai-2019.pdf</a:t>
            </a:r>
            <a:r>
              <a:rPr lang="fr-FR" dirty="0">
                <a:latin typeface="Calibri" panose="020F0502020204030204" pitchFamily="34" charset="0"/>
                <a:ea typeface="Calibri" panose="020F0502020204030204" pitchFamily="34" charset="0"/>
                <a:cs typeface="Calibri" panose="020F0502020204030204" pitchFamily="34" charset="0"/>
              </a:rPr>
              <a:t> </a:t>
            </a:r>
          </a:p>
        </p:txBody>
      </p:sp>
      <p:pic>
        <p:nvPicPr>
          <p:cNvPr id="6" name="Picture 5">
            <a:extLst>
              <a:ext uri="{FF2B5EF4-FFF2-40B4-BE49-F238E27FC236}">
                <a16:creationId xmlns:a16="http://schemas.microsoft.com/office/drawing/2014/main" id="{A8C47124-D0B6-49EC-B475-54B7812E7619}"/>
              </a:ext>
            </a:extLst>
          </p:cNvPr>
          <p:cNvPicPr>
            <a:picLocks noChangeAspect="1"/>
          </p:cNvPicPr>
          <p:nvPr/>
        </p:nvPicPr>
        <p:blipFill>
          <a:blip r:embed="rId4"/>
          <a:stretch>
            <a:fillRect/>
          </a:stretch>
        </p:blipFill>
        <p:spPr>
          <a:xfrm>
            <a:off x="502755" y="1031483"/>
            <a:ext cx="6674221" cy="5333610"/>
          </a:xfrm>
          <a:prstGeom prst="rect">
            <a:avLst/>
          </a:prstGeom>
        </p:spPr>
      </p:pic>
    </p:spTree>
    <p:extLst>
      <p:ext uri="{BB962C8B-B14F-4D97-AF65-F5344CB8AC3E}">
        <p14:creationId xmlns:p14="http://schemas.microsoft.com/office/powerpoint/2010/main" val="1773875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8"/>
          <p:cNvSpPr txBox="1">
            <a:spLocks noGrp="1"/>
          </p:cNvSpPr>
          <p:nvPr>
            <p:ph type="body" idx="1"/>
          </p:nvPr>
        </p:nvSpPr>
        <p:spPr>
          <a:xfrm>
            <a:off x="673527" y="492907"/>
            <a:ext cx="10483431" cy="72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05C6F"/>
              </a:buClr>
              <a:buSzPts val="3600"/>
              <a:buNone/>
            </a:pPr>
            <a:r>
              <a:rPr lang="is-IS" dirty="0" err="1"/>
              <a:t>Risk</a:t>
            </a:r>
            <a:r>
              <a:rPr lang="is-IS" dirty="0"/>
              <a:t> </a:t>
            </a:r>
            <a:r>
              <a:rPr lang="is-IS" dirty="0" err="1"/>
              <a:t>assessment</a:t>
            </a:r>
            <a:r>
              <a:rPr lang="is-IS" dirty="0"/>
              <a:t> for </a:t>
            </a:r>
            <a:r>
              <a:rPr lang="is-IS" dirty="0" err="1"/>
              <a:t>your</a:t>
            </a:r>
            <a:r>
              <a:rPr lang="is-IS" dirty="0"/>
              <a:t> </a:t>
            </a:r>
            <a:r>
              <a:rPr lang="is-IS" dirty="0" err="1"/>
              <a:t>dark</a:t>
            </a:r>
            <a:r>
              <a:rPr lang="is-IS" dirty="0"/>
              <a:t> </a:t>
            </a:r>
            <a:r>
              <a:rPr lang="is-IS" dirty="0" err="1"/>
              <a:t>sky</a:t>
            </a:r>
            <a:r>
              <a:rPr lang="is-IS" dirty="0"/>
              <a:t> </a:t>
            </a:r>
            <a:r>
              <a:rPr lang="is-IS" dirty="0" err="1"/>
              <a:t>ecotourism</a:t>
            </a:r>
            <a:r>
              <a:rPr lang="is-IS" dirty="0"/>
              <a:t> </a:t>
            </a:r>
            <a:r>
              <a:rPr lang="is-IS" dirty="0" err="1"/>
              <a:t>activity</a:t>
            </a:r>
            <a:endParaRPr lang="is-IS" dirty="0"/>
          </a:p>
        </p:txBody>
      </p:sp>
      <p:sp>
        <p:nvSpPr>
          <p:cNvPr id="3" name="TextBox 2">
            <a:extLst>
              <a:ext uri="{FF2B5EF4-FFF2-40B4-BE49-F238E27FC236}">
                <a16:creationId xmlns:a16="http://schemas.microsoft.com/office/drawing/2014/main" id="{0B52D117-BBFC-41CB-8120-4991142802DD}"/>
              </a:ext>
            </a:extLst>
          </p:cNvPr>
          <p:cNvSpPr txBox="1"/>
          <p:nvPr/>
        </p:nvSpPr>
        <p:spPr>
          <a:xfrm>
            <a:off x="468111" y="4171821"/>
            <a:ext cx="5681190" cy="523220"/>
          </a:xfrm>
          <a:prstGeom prst="rect">
            <a:avLst/>
          </a:prstGeom>
          <a:noFill/>
        </p:spPr>
        <p:txBody>
          <a:bodyPr wrap="square" rtlCol="0">
            <a:spAutoFit/>
          </a:bodyPr>
          <a:lstStyle/>
          <a:p>
            <a:pPr lvl="0">
              <a:buClr>
                <a:schemeClr val="dk1"/>
              </a:buClr>
              <a:buSzPts val="2400"/>
            </a:pPr>
            <a:r>
              <a:rPr lang="fr-FR" dirty="0">
                <a:latin typeface="Calibri" panose="020F0502020204030204" pitchFamily="34" charset="0"/>
                <a:ea typeface="Calibri" panose="020F0502020204030204" pitchFamily="34" charset="0"/>
                <a:cs typeface="Calibri" panose="020F0502020204030204" pitchFamily="34" charset="0"/>
              </a:rPr>
              <a:t>Source: </a:t>
            </a:r>
            <a:r>
              <a:rPr lang="fr-FR" dirty="0">
                <a:latin typeface="Calibri" panose="020F0502020204030204" pitchFamily="34" charset="0"/>
                <a:ea typeface="Calibri" panose="020F0502020204030204" pitchFamily="34" charset="0"/>
                <a:cs typeface="Calibri" panose="020F0502020204030204" pitchFamily="34" charset="0"/>
                <a:hlinkClick r:id="rId3"/>
              </a:rPr>
              <a:t>https://www.vakinn.is/static/files/pdf/hjalpargogn-fyrir-oryggisaetlun/safety-plan-for-tourism-31-mai-2019.pdf</a:t>
            </a:r>
            <a:r>
              <a:rPr lang="fr-FR" dirty="0">
                <a:latin typeface="Calibri" panose="020F0502020204030204" pitchFamily="34" charset="0"/>
                <a:ea typeface="Calibri" panose="020F0502020204030204" pitchFamily="34" charset="0"/>
                <a:cs typeface="Calibri" panose="020F0502020204030204" pitchFamily="34" charset="0"/>
              </a:rPr>
              <a:t> </a:t>
            </a:r>
          </a:p>
        </p:txBody>
      </p:sp>
      <p:pic>
        <p:nvPicPr>
          <p:cNvPr id="2" name="Picture 1">
            <a:extLst>
              <a:ext uri="{FF2B5EF4-FFF2-40B4-BE49-F238E27FC236}">
                <a16:creationId xmlns:a16="http://schemas.microsoft.com/office/drawing/2014/main" id="{BBAAB576-5B91-49BB-8FE0-6A0F8052DCEE}"/>
              </a:ext>
            </a:extLst>
          </p:cNvPr>
          <p:cNvPicPr>
            <a:picLocks noChangeAspect="1"/>
          </p:cNvPicPr>
          <p:nvPr/>
        </p:nvPicPr>
        <p:blipFill>
          <a:blip r:embed="rId4"/>
          <a:stretch>
            <a:fillRect/>
          </a:stretch>
        </p:blipFill>
        <p:spPr>
          <a:xfrm>
            <a:off x="269491" y="1446028"/>
            <a:ext cx="7290260" cy="2764119"/>
          </a:xfrm>
          <a:prstGeom prst="rect">
            <a:avLst/>
          </a:prstGeom>
        </p:spPr>
      </p:pic>
      <p:sp>
        <p:nvSpPr>
          <p:cNvPr id="10" name="Google Shape;413;p28">
            <a:extLst>
              <a:ext uri="{FF2B5EF4-FFF2-40B4-BE49-F238E27FC236}">
                <a16:creationId xmlns:a16="http://schemas.microsoft.com/office/drawing/2014/main" id="{08156BDF-7678-4E18-9A4C-FAE4D97FF441}"/>
              </a:ext>
            </a:extLst>
          </p:cNvPr>
          <p:cNvSpPr txBox="1">
            <a:spLocks noGrp="1"/>
          </p:cNvSpPr>
          <p:nvPr>
            <p:ph type="body" idx="2"/>
          </p:nvPr>
        </p:nvSpPr>
        <p:spPr>
          <a:xfrm>
            <a:off x="7389630" y="1446028"/>
            <a:ext cx="4405291" cy="5018567"/>
          </a:xfrm>
          <a:prstGeom prst="rect">
            <a:avLst/>
          </a:prstGeom>
          <a:noFill/>
          <a:ln>
            <a:noFill/>
          </a:ln>
        </p:spPr>
        <p:txBody>
          <a:bodyPr spcFirstLastPara="1" wrap="square" lIns="91425" tIns="45700" rIns="91425" bIns="45700" anchor="t" anchorCtr="0">
            <a:noAutofit/>
          </a:bodyPr>
          <a:lstStyle/>
          <a:p>
            <a:pPr marL="0" lvl="0" indent="0">
              <a:buClr>
                <a:srgbClr val="305C6F"/>
              </a:buClr>
              <a:buSzPts val="3600"/>
            </a:pPr>
            <a:r>
              <a:rPr lang="en-GB" sz="1800" dirty="0"/>
              <a:t>The risk assessment process is based on basic internationally recognized risk categories.</a:t>
            </a:r>
          </a:p>
          <a:p>
            <a:pPr marL="0" lvl="0" indent="0">
              <a:buClr>
                <a:srgbClr val="305C6F"/>
              </a:buClr>
              <a:buSzPts val="3600"/>
            </a:pPr>
            <a:endParaRPr lang="en-GB" sz="1800" dirty="0"/>
          </a:p>
          <a:p>
            <a:pPr marL="0" lvl="0" indent="0">
              <a:buClr>
                <a:srgbClr val="305C6F"/>
              </a:buClr>
              <a:buSzPts val="3600"/>
            </a:pPr>
            <a:r>
              <a:rPr lang="en-GB" sz="1800" dirty="0"/>
              <a:t>You will need to plan your dark sky ecotourism activity accordingly. If you are not used to doing this best contact a risk assessment professional or your local tourism authority that can either assist you or point you to someone who can do this.</a:t>
            </a:r>
          </a:p>
          <a:p>
            <a:pPr marL="0" lvl="0" indent="0">
              <a:buClr>
                <a:srgbClr val="305C6F"/>
              </a:buClr>
              <a:buSzPts val="3600"/>
            </a:pPr>
            <a:endParaRPr lang="en-GB" sz="1800" dirty="0"/>
          </a:p>
          <a:p>
            <a:pPr marL="0" lvl="0" indent="0">
              <a:buClr>
                <a:srgbClr val="305C6F"/>
              </a:buClr>
              <a:buSzPts val="3600"/>
            </a:pPr>
            <a:r>
              <a:rPr lang="en-GB" sz="1800" dirty="0"/>
              <a:t>The risk assessment is a legal requirement but at the same time it is a useful tool to help you design the dark sky ecotourism experience more thoroughly and perhaps find new ways of experiences.</a:t>
            </a:r>
          </a:p>
          <a:p>
            <a:pPr marL="0" lvl="0" indent="0" algn="l" rtl="0">
              <a:lnSpc>
                <a:spcPct val="100000"/>
              </a:lnSpc>
              <a:spcBef>
                <a:spcPts val="0"/>
              </a:spcBef>
              <a:spcAft>
                <a:spcPts val="0"/>
              </a:spcAft>
              <a:buClr>
                <a:schemeClr val="dk1"/>
              </a:buClr>
              <a:buSzPts val="2400"/>
              <a:buNone/>
            </a:pPr>
            <a:endParaRPr lang="is-IS" sz="1800" dirty="0"/>
          </a:p>
          <a:p>
            <a:pPr marL="0" lvl="0" indent="0" algn="l" rtl="0">
              <a:lnSpc>
                <a:spcPct val="100000"/>
              </a:lnSpc>
              <a:spcBef>
                <a:spcPts val="0"/>
              </a:spcBef>
              <a:spcAft>
                <a:spcPts val="0"/>
              </a:spcAft>
              <a:buClr>
                <a:schemeClr val="dk1"/>
              </a:buClr>
              <a:buSzPts val="2400"/>
              <a:buNone/>
            </a:pPr>
            <a:endParaRPr lang="is-IS" sz="1800" dirty="0"/>
          </a:p>
        </p:txBody>
      </p:sp>
      <p:sp>
        <p:nvSpPr>
          <p:cNvPr id="4" name="TextBox 3">
            <a:extLst>
              <a:ext uri="{FF2B5EF4-FFF2-40B4-BE49-F238E27FC236}">
                <a16:creationId xmlns:a16="http://schemas.microsoft.com/office/drawing/2014/main" id="{5C0BEF58-19EA-4B66-9593-33666B378784}"/>
              </a:ext>
            </a:extLst>
          </p:cNvPr>
          <p:cNvSpPr txBox="1"/>
          <p:nvPr/>
        </p:nvSpPr>
        <p:spPr>
          <a:xfrm>
            <a:off x="468111" y="5199321"/>
            <a:ext cx="6634438" cy="923330"/>
          </a:xfrm>
          <a:prstGeom prst="rect">
            <a:avLst/>
          </a:prstGeom>
          <a:noFill/>
        </p:spPr>
        <p:txBody>
          <a:bodyPr wrap="square" rtlCol="0">
            <a:spAutoFit/>
          </a:bodyPr>
          <a:lstStyle/>
          <a:p>
            <a:r>
              <a:rPr lang="en-GB" sz="1800" b="1" dirty="0">
                <a:solidFill>
                  <a:schemeClr val="dk1"/>
                </a:solidFill>
                <a:latin typeface="Calibri"/>
                <a:ea typeface="Calibri"/>
                <a:cs typeface="Calibri"/>
                <a:sym typeface="Calibri"/>
              </a:rPr>
              <a:t>Learning activity</a:t>
            </a:r>
            <a:r>
              <a:rPr lang="en-GB" sz="1800" dirty="0">
                <a:solidFill>
                  <a:schemeClr val="dk1"/>
                </a:solidFill>
                <a:latin typeface="Calibri"/>
                <a:ea typeface="Calibri"/>
                <a:cs typeface="Calibri"/>
                <a:sym typeface="Calibri"/>
              </a:rPr>
              <a:t>:</a:t>
            </a:r>
          </a:p>
          <a:p>
            <a:r>
              <a:rPr lang="en-GB" sz="1800" dirty="0">
                <a:solidFill>
                  <a:schemeClr val="dk1"/>
                </a:solidFill>
                <a:latin typeface="Calibri"/>
                <a:ea typeface="Calibri"/>
                <a:cs typeface="Calibri"/>
                <a:sym typeface="Calibri"/>
              </a:rPr>
              <a:t>Choose a dark sky ecotourism experience, e.g. from module 4, and think about possible risks based on the risk categories table.</a:t>
            </a:r>
            <a:endParaRPr lang="is-IS" sz="1800" dirty="0"/>
          </a:p>
        </p:txBody>
      </p:sp>
    </p:spTree>
    <p:extLst>
      <p:ext uri="{BB962C8B-B14F-4D97-AF65-F5344CB8AC3E}">
        <p14:creationId xmlns:p14="http://schemas.microsoft.com/office/powerpoint/2010/main" val="1403260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7"/>
          <p:cNvSpPr/>
          <p:nvPr/>
        </p:nvSpPr>
        <p:spPr>
          <a:xfrm>
            <a:off x="0" y="3019648"/>
            <a:ext cx="12191751" cy="2692337"/>
          </a:xfrm>
          <a:prstGeom prst="rect">
            <a:avLst/>
          </a:prstGeom>
          <a:solidFill>
            <a:srgbClr val="06020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69"/>
              <a:buFont typeface="Century Schoolbook"/>
              <a:buNone/>
            </a:pPr>
            <a:endParaRPr sz="2069">
              <a:solidFill>
                <a:schemeClr val="lt1"/>
              </a:solidFill>
              <a:latin typeface="Century Schoolbook"/>
              <a:ea typeface="Century Schoolbook"/>
              <a:cs typeface="Century Schoolbook"/>
              <a:sym typeface="Century Schoolbook"/>
            </a:endParaRPr>
          </a:p>
        </p:txBody>
      </p:sp>
      <p:grpSp>
        <p:nvGrpSpPr>
          <p:cNvPr id="492" name="Google Shape;492;p37"/>
          <p:cNvGrpSpPr/>
          <p:nvPr/>
        </p:nvGrpSpPr>
        <p:grpSpPr>
          <a:xfrm>
            <a:off x="10700448" y="4766497"/>
            <a:ext cx="452597" cy="452597"/>
            <a:chOff x="1950027" y="2499889"/>
            <a:chExt cx="850463" cy="850463"/>
          </a:xfrm>
        </p:grpSpPr>
        <p:sp>
          <p:nvSpPr>
            <p:cNvPr id="493" name="Google Shape;493;p37"/>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alibri"/>
                <a:ea typeface="Calibri"/>
                <a:cs typeface="Calibri"/>
                <a:sym typeface="Calibri"/>
              </a:endParaRPr>
            </a:p>
          </p:txBody>
        </p:sp>
        <p:grpSp>
          <p:nvGrpSpPr>
            <p:cNvPr id="494" name="Google Shape;494;p37"/>
            <p:cNvGrpSpPr/>
            <p:nvPr/>
          </p:nvGrpSpPr>
          <p:grpSpPr>
            <a:xfrm>
              <a:off x="2107521" y="2657382"/>
              <a:ext cx="535476" cy="535477"/>
              <a:chOff x="2107521" y="2657382"/>
              <a:chExt cx="535476" cy="535477"/>
            </a:xfrm>
          </p:grpSpPr>
          <p:sp>
            <p:nvSpPr>
              <p:cNvPr id="495" name="Google Shape;495;p37"/>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alibri"/>
                  <a:ea typeface="Calibri"/>
                  <a:cs typeface="Calibri"/>
                  <a:sym typeface="Calibri"/>
                </a:endParaRPr>
              </a:p>
            </p:txBody>
          </p:sp>
          <p:sp>
            <p:nvSpPr>
              <p:cNvPr id="496" name="Google Shape;496;p37"/>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alibri"/>
                  <a:ea typeface="Calibri"/>
                  <a:cs typeface="Calibri"/>
                  <a:sym typeface="Calibri"/>
                </a:endParaRPr>
              </a:p>
            </p:txBody>
          </p:sp>
          <p:sp>
            <p:nvSpPr>
              <p:cNvPr id="497" name="Google Shape;497;p37"/>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alibri"/>
                  <a:ea typeface="Calibri"/>
                  <a:cs typeface="Calibri"/>
                  <a:sym typeface="Calibri"/>
                </a:endParaRPr>
              </a:p>
            </p:txBody>
          </p:sp>
        </p:grpSp>
      </p:grpSp>
      <p:grpSp>
        <p:nvGrpSpPr>
          <p:cNvPr id="498" name="Google Shape;498;p37"/>
          <p:cNvGrpSpPr/>
          <p:nvPr/>
        </p:nvGrpSpPr>
        <p:grpSpPr>
          <a:xfrm>
            <a:off x="9584039" y="4766497"/>
            <a:ext cx="452597" cy="452597"/>
            <a:chOff x="-147782" y="2499889"/>
            <a:chExt cx="850463" cy="850463"/>
          </a:xfrm>
        </p:grpSpPr>
        <p:sp>
          <p:nvSpPr>
            <p:cNvPr id="499" name="Google Shape;499;p37"/>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alibri"/>
                <a:ea typeface="Calibri"/>
                <a:cs typeface="Calibri"/>
                <a:sym typeface="Calibri"/>
              </a:endParaRPr>
            </a:p>
          </p:txBody>
        </p:sp>
        <p:sp>
          <p:nvSpPr>
            <p:cNvPr id="500" name="Google Shape;500;p37"/>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alibri"/>
                <a:ea typeface="Calibri"/>
                <a:cs typeface="Calibri"/>
                <a:sym typeface="Calibri"/>
              </a:endParaRPr>
            </a:p>
          </p:txBody>
        </p:sp>
      </p:grpSp>
      <p:grpSp>
        <p:nvGrpSpPr>
          <p:cNvPr id="501" name="Google Shape;501;p37"/>
          <p:cNvGrpSpPr/>
          <p:nvPr/>
        </p:nvGrpSpPr>
        <p:grpSpPr>
          <a:xfrm>
            <a:off x="11258316" y="4766497"/>
            <a:ext cx="452597" cy="452597"/>
            <a:chOff x="2998302" y="2499889"/>
            <a:chExt cx="850463" cy="850463"/>
          </a:xfrm>
        </p:grpSpPr>
        <p:sp>
          <p:nvSpPr>
            <p:cNvPr id="502" name="Google Shape;502;p37"/>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alibri"/>
                <a:ea typeface="Calibri"/>
                <a:cs typeface="Calibri"/>
                <a:sym typeface="Calibri"/>
              </a:endParaRPr>
            </a:p>
          </p:txBody>
        </p:sp>
        <p:sp>
          <p:nvSpPr>
            <p:cNvPr id="503" name="Google Shape;503;p37"/>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alibri"/>
                <a:ea typeface="Calibri"/>
                <a:cs typeface="Calibri"/>
                <a:sym typeface="Calibri"/>
              </a:endParaRPr>
            </a:p>
          </p:txBody>
        </p:sp>
      </p:grpSp>
      <p:grpSp>
        <p:nvGrpSpPr>
          <p:cNvPr id="504" name="Google Shape;504;p37"/>
          <p:cNvGrpSpPr/>
          <p:nvPr/>
        </p:nvGrpSpPr>
        <p:grpSpPr>
          <a:xfrm>
            <a:off x="9026172" y="4766498"/>
            <a:ext cx="452597" cy="452932"/>
            <a:chOff x="-1196056" y="2499889"/>
            <a:chExt cx="850463" cy="851092"/>
          </a:xfrm>
        </p:grpSpPr>
        <p:sp>
          <p:nvSpPr>
            <p:cNvPr id="505" name="Google Shape;505;p37"/>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alibri"/>
                <a:ea typeface="Calibri"/>
                <a:cs typeface="Calibri"/>
                <a:sym typeface="Calibri"/>
              </a:endParaRPr>
            </a:p>
          </p:txBody>
        </p:sp>
        <p:sp>
          <p:nvSpPr>
            <p:cNvPr id="506" name="Google Shape;506;p37"/>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alibri"/>
                <a:ea typeface="Calibri"/>
                <a:cs typeface="Calibri"/>
                <a:sym typeface="Calibri"/>
              </a:endParaRPr>
            </a:p>
          </p:txBody>
        </p:sp>
      </p:grpSp>
      <p:grpSp>
        <p:nvGrpSpPr>
          <p:cNvPr id="507" name="Google Shape;507;p37"/>
          <p:cNvGrpSpPr/>
          <p:nvPr/>
        </p:nvGrpSpPr>
        <p:grpSpPr>
          <a:xfrm>
            <a:off x="10142243" y="4766497"/>
            <a:ext cx="452597" cy="452597"/>
            <a:chOff x="5339337" y="8702010"/>
            <a:chExt cx="280634" cy="280634"/>
          </a:xfrm>
        </p:grpSpPr>
        <p:sp>
          <p:nvSpPr>
            <p:cNvPr id="508" name="Google Shape;508;p37"/>
            <p:cNvSpPr/>
            <p:nvPr/>
          </p:nvSpPr>
          <p:spPr>
            <a:xfrm>
              <a:off x="5339337" y="8702010"/>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alibri"/>
                <a:ea typeface="Calibri"/>
                <a:cs typeface="Calibri"/>
                <a:sym typeface="Calibri"/>
              </a:endParaRPr>
            </a:p>
          </p:txBody>
        </p:sp>
        <p:pic>
          <p:nvPicPr>
            <p:cNvPr id="509" name="Google Shape;509;p37"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56616" y="8719289"/>
              <a:ext cx="246077" cy="246077"/>
            </a:xfrm>
            <a:prstGeom prst="rect">
              <a:avLst/>
            </a:prstGeom>
            <a:noFill/>
            <a:ln>
              <a:noFill/>
            </a:ln>
          </p:spPr>
        </p:pic>
      </p:grpSp>
      <p:sp>
        <p:nvSpPr>
          <p:cNvPr id="510" name="Google Shape;510;p37"/>
          <p:cNvSpPr/>
          <p:nvPr/>
        </p:nvSpPr>
        <p:spPr>
          <a:xfrm>
            <a:off x="21265" y="5562918"/>
            <a:ext cx="12149221" cy="1345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69"/>
              <a:buFont typeface="Century Schoolbook"/>
              <a:buNone/>
            </a:pPr>
            <a:endParaRPr sz="2069">
              <a:solidFill>
                <a:schemeClr val="lt1"/>
              </a:solidFill>
              <a:latin typeface="Century Schoolbook"/>
              <a:ea typeface="Century Schoolbook"/>
              <a:cs typeface="Century Schoolbook"/>
              <a:sym typeface="Century Schoolbook"/>
            </a:endParaRPr>
          </a:p>
        </p:txBody>
      </p:sp>
      <p:cxnSp>
        <p:nvCxnSpPr>
          <p:cNvPr id="511" name="Google Shape;511;p37"/>
          <p:cNvCxnSpPr/>
          <p:nvPr/>
        </p:nvCxnSpPr>
        <p:spPr>
          <a:xfrm>
            <a:off x="4851319" y="5488562"/>
            <a:ext cx="7342172" cy="0"/>
          </a:xfrm>
          <a:prstGeom prst="straightConnector1">
            <a:avLst/>
          </a:prstGeom>
          <a:noFill/>
          <a:ln w="76200" cap="flat" cmpd="sng">
            <a:solidFill>
              <a:srgbClr val="7C946D"/>
            </a:solidFill>
            <a:prstDash val="solid"/>
            <a:miter lim="800000"/>
            <a:headEnd type="none" w="sm" len="sm"/>
            <a:tailEnd type="none" w="sm" len="sm"/>
          </a:ln>
        </p:spPr>
      </p:cxnSp>
      <p:sp>
        <p:nvSpPr>
          <p:cNvPr id="515" name="Google Shape;515;p37"/>
          <p:cNvSpPr/>
          <p:nvPr/>
        </p:nvSpPr>
        <p:spPr>
          <a:xfrm>
            <a:off x="-1" y="5117794"/>
            <a:ext cx="5188114" cy="741540"/>
          </a:xfrm>
          <a:prstGeom prst="rect">
            <a:avLst/>
          </a:prstGeom>
          <a:solidFill>
            <a:srgbClr val="305C6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69"/>
              <a:buFont typeface="Century Schoolbook"/>
              <a:buNone/>
            </a:pPr>
            <a:endParaRPr sz="2069">
              <a:solidFill>
                <a:schemeClr val="lt1"/>
              </a:solidFill>
              <a:latin typeface="Century Schoolbook"/>
              <a:ea typeface="Century Schoolbook"/>
              <a:cs typeface="Century Schoolbook"/>
              <a:sym typeface="Century Schoolbook"/>
            </a:endParaRPr>
          </a:p>
        </p:txBody>
      </p:sp>
      <p:sp>
        <p:nvSpPr>
          <p:cNvPr id="516" name="Google Shape;516;p37"/>
          <p:cNvSpPr txBox="1"/>
          <p:nvPr/>
        </p:nvSpPr>
        <p:spPr>
          <a:xfrm>
            <a:off x="205998" y="5110263"/>
            <a:ext cx="5538414" cy="1297028"/>
          </a:xfrm>
          <a:prstGeom prst="rect">
            <a:avLst/>
          </a:prstGeom>
          <a:noFill/>
          <a:ln>
            <a:noFill/>
          </a:ln>
        </p:spPr>
        <p:txBody>
          <a:bodyPr spcFirstLastPara="1" wrap="square" lIns="147450" tIns="73725" rIns="147450" bIns="73725" anchor="t" anchorCtr="0">
            <a:noAutofit/>
          </a:bodyPr>
          <a:lstStyle/>
          <a:p>
            <a:pPr marL="0" marR="0" lvl="0" indent="0" algn="l" rtl="0">
              <a:lnSpc>
                <a:spcPct val="100000"/>
              </a:lnSpc>
              <a:spcBef>
                <a:spcPts val="0"/>
              </a:spcBef>
              <a:spcAft>
                <a:spcPts val="0"/>
              </a:spcAft>
              <a:buClr>
                <a:schemeClr val="lt1"/>
              </a:buClr>
              <a:buSzPts val="2800"/>
              <a:buFont typeface="Arial"/>
              <a:buNone/>
            </a:pPr>
            <a:r>
              <a:rPr lang="is-IS" sz="2800" b="0" i="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a:t>
            </a:r>
            <a:r>
              <a:rPr lang="is-IS" sz="3200" b="1" i="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darkskytourism</a:t>
            </a:r>
            <a:r>
              <a:rPr lang="is-IS" sz="3200" b="0" i="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is-IS" sz="2800" b="0" i="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eu</a:t>
            </a:r>
            <a:r>
              <a:rPr lang="is-IS" sz="2800" b="0" i="0" dirty="0">
                <a:solidFill>
                  <a:schemeClr val="bg1"/>
                </a:solidFill>
                <a:latin typeface="Calibri"/>
                <a:ea typeface="Calibri"/>
                <a:cs typeface="Calibri"/>
                <a:sym typeface="Calibri"/>
              </a:rPr>
              <a:t> </a:t>
            </a:r>
            <a:endParaRPr sz="2800" b="0" i="0" dirty="0">
              <a:solidFill>
                <a:schemeClr val="bg1"/>
              </a:solidFill>
              <a:latin typeface="Calibri"/>
              <a:ea typeface="Calibri"/>
              <a:cs typeface="Calibri"/>
              <a:sym typeface="Calibri"/>
            </a:endParaRPr>
          </a:p>
        </p:txBody>
      </p:sp>
      <p:pic>
        <p:nvPicPr>
          <p:cNvPr id="517" name="Google Shape;517;p37"/>
          <p:cNvPicPr preferRelativeResize="0">
            <a:picLocks noGrp="1"/>
          </p:cNvPicPr>
          <p:nvPr>
            <p:ph type="pic" idx="2"/>
          </p:nvPr>
        </p:nvPicPr>
        <p:blipFill rotWithShape="1">
          <a:blip r:embed="rId5" cstate="screen">
            <a:alphaModFix/>
            <a:extLst>
              <a:ext uri="{28A0092B-C50C-407E-A947-70E740481C1C}">
                <a14:useLocalDpi xmlns:a14="http://schemas.microsoft.com/office/drawing/2010/main"/>
              </a:ext>
            </a:extLst>
          </a:blip>
          <a:srcRect/>
          <a:stretch/>
        </p:blipFill>
        <p:spPr>
          <a:xfrm>
            <a:off x="0" y="-712381"/>
            <a:ext cx="12192000" cy="5361368"/>
          </a:xfrm>
          <a:prstGeom prst="rect">
            <a:avLst/>
          </a:prstGeom>
          <a:solidFill>
            <a:srgbClr val="D8D8D8"/>
          </a:solidFill>
          <a:ln>
            <a:noFill/>
          </a:ln>
        </p:spPr>
      </p:pic>
      <p:grpSp>
        <p:nvGrpSpPr>
          <p:cNvPr id="518" name="Google Shape;518;p37"/>
          <p:cNvGrpSpPr/>
          <p:nvPr/>
        </p:nvGrpSpPr>
        <p:grpSpPr>
          <a:xfrm>
            <a:off x="396538" y="2307226"/>
            <a:ext cx="3814872" cy="2178882"/>
            <a:chOff x="2250433" y="971556"/>
            <a:chExt cx="7691134" cy="4392826"/>
          </a:xfrm>
        </p:grpSpPr>
        <p:grpSp>
          <p:nvGrpSpPr>
            <p:cNvPr id="519" name="Google Shape;519;p37"/>
            <p:cNvGrpSpPr/>
            <p:nvPr/>
          </p:nvGrpSpPr>
          <p:grpSpPr>
            <a:xfrm>
              <a:off x="6073375" y="3690031"/>
              <a:ext cx="3868192" cy="1506093"/>
              <a:chOff x="6125134" y="3672778"/>
              <a:chExt cx="3868192" cy="1506093"/>
            </a:xfrm>
          </p:grpSpPr>
          <p:grpSp>
            <p:nvGrpSpPr>
              <p:cNvPr id="520" name="Google Shape;520;p37"/>
              <p:cNvGrpSpPr/>
              <p:nvPr/>
            </p:nvGrpSpPr>
            <p:grpSpPr>
              <a:xfrm>
                <a:off x="7077625" y="3672778"/>
                <a:ext cx="2915701" cy="865379"/>
                <a:chOff x="7077625" y="3672778"/>
                <a:chExt cx="2915701" cy="865379"/>
              </a:xfrm>
            </p:grpSpPr>
            <p:sp>
              <p:nvSpPr>
                <p:cNvPr id="521" name="Google Shape;521;p37"/>
                <p:cNvSpPr/>
                <p:nvPr/>
              </p:nvSpPr>
              <p:spPr>
                <a:xfrm>
                  <a:off x="7077625" y="3672778"/>
                  <a:ext cx="328588" cy="711441"/>
                </a:xfrm>
                <a:custGeom>
                  <a:avLst/>
                  <a:gdLst/>
                  <a:ahLst/>
                  <a:cxnLst/>
                  <a:rect l="l" t="t" r="r" b="b"/>
                  <a:pathLst>
                    <a:path w="328588" h="711441" extrusionOk="0">
                      <a:moveTo>
                        <a:pt x="328589" y="0"/>
                      </a:moveTo>
                      <a:lnTo>
                        <a:pt x="328589" y="698960"/>
                      </a:lnTo>
                      <a:lnTo>
                        <a:pt x="212127" y="698960"/>
                      </a:lnTo>
                      <a:lnTo>
                        <a:pt x="212127" y="678158"/>
                      </a:lnTo>
                      <a:cubicBezTo>
                        <a:pt x="191330" y="698960"/>
                        <a:pt x="162215" y="711442"/>
                        <a:pt x="124780" y="711442"/>
                      </a:cubicBezTo>
                      <a:cubicBezTo>
                        <a:pt x="62390" y="711442"/>
                        <a:pt x="0" y="678158"/>
                        <a:pt x="0" y="549183"/>
                      </a:cubicBezTo>
                      <a:lnTo>
                        <a:pt x="0" y="336999"/>
                      </a:lnTo>
                      <a:cubicBezTo>
                        <a:pt x="0" y="203864"/>
                        <a:pt x="62390" y="174740"/>
                        <a:pt x="124780" y="174740"/>
                      </a:cubicBezTo>
                      <a:cubicBezTo>
                        <a:pt x="162215" y="174740"/>
                        <a:pt x="191330" y="187222"/>
                        <a:pt x="212127" y="208024"/>
                      </a:cubicBezTo>
                      <a:lnTo>
                        <a:pt x="212127" y="0"/>
                      </a:lnTo>
                      <a:lnTo>
                        <a:pt x="328589" y="0"/>
                      </a:lnTo>
                      <a:close/>
                      <a:moveTo>
                        <a:pt x="212127" y="545023"/>
                      </a:moveTo>
                      <a:lnTo>
                        <a:pt x="212127" y="336999"/>
                      </a:lnTo>
                      <a:cubicBezTo>
                        <a:pt x="212127" y="307876"/>
                        <a:pt x="195490" y="291234"/>
                        <a:pt x="166374" y="291234"/>
                      </a:cubicBezTo>
                      <a:cubicBezTo>
                        <a:pt x="137259" y="291234"/>
                        <a:pt x="120621" y="307876"/>
                        <a:pt x="120621" y="336999"/>
                      </a:cubicBezTo>
                      <a:lnTo>
                        <a:pt x="120621" y="545023"/>
                      </a:lnTo>
                      <a:cubicBezTo>
                        <a:pt x="120621" y="574146"/>
                        <a:pt x="137259" y="590788"/>
                        <a:pt x="166374" y="590788"/>
                      </a:cubicBezTo>
                      <a:cubicBezTo>
                        <a:pt x="195490" y="590788"/>
                        <a:pt x="212127" y="574146"/>
                        <a:pt x="212127" y="54502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sp>
              <p:nvSpPr>
                <p:cNvPr id="522" name="Google Shape;522;p37"/>
                <p:cNvSpPr/>
                <p:nvPr/>
              </p:nvSpPr>
              <p:spPr>
                <a:xfrm>
                  <a:off x="7485241" y="3851494"/>
                  <a:ext cx="336907" cy="532725"/>
                </a:xfrm>
                <a:custGeom>
                  <a:avLst/>
                  <a:gdLst/>
                  <a:ahLst/>
                  <a:cxnLst/>
                  <a:rect l="l" t="t" r="r" b="b"/>
                  <a:pathLst>
                    <a:path w="336907" h="532725" extrusionOk="0">
                      <a:moveTo>
                        <a:pt x="336907" y="166604"/>
                      </a:moveTo>
                      <a:lnTo>
                        <a:pt x="336907" y="520244"/>
                      </a:lnTo>
                      <a:lnTo>
                        <a:pt x="220446" y="520244"/>
                      </a:lnTo>
                      <a:lnTo>
                        <a:pt x="220446" y="495281"/>
                      </a:lnTo>
                      <a:cubicBezTo>
                        <a:pt x="199649" y="520244"/>
                        <a:pt x="166374" y="532726"/>
                        <a:pt x="128940" y="532726"/>
                      </a:cubicBezTo>
                      <a:cubicBezTo>
                        <a:pt x="45753" y="532726"/>
                        <a:pt x="0" y="474479"/>
                        <a:pt x="0" y="395430"/>
                      </a:cubicBezTo>
                      <a:cubicBezTo>
                        <a:pt x="0" y="324702"/>
                        <a:pt x="33275" y="287258"/>
                        <a:pt x="74868" y="266455"/>
                      </a:cubicBezTo>
                      <a:cubicBezTo>
                        <a:pt x="137259" y="229011"/>
                        <a:pt x="216286" y="224850"/>
                        <a:pt x="216286" y="170764"/>
                      </a:cubicBezTo>
                      <a:lnTo>
                        <a:pt x="216286" y="158283"/>
                      </a:lnTo>
                      <a:cubicBezTo>
                        <a:pt x="216286" y="129160"/>
                        <a:pt x="199649" y="112518"/>
                        <a:pt x="170533" y="112518"/>
                      </a:cubicBezTo>
                      <a:cubicBezTo>
                        <a:pt x="141418" y="112518"/>
                        <a:pt x="124780" y="129160"/>
                        <a:pt x="124780" y="158283"/>
                      </a:cubicBezTo>
                      <a:lnTo>
                        <a:pt x="124780" y="187406"/>
                      </a:lnTo>
                      <a:lnTo>
                        <a:pt x="12478" y="187406"/>
                      </a:lnTo>
                      <a:lnTo>
                        <a:pt x="12478" y="170764"/>
                      </a:lnTo>
                      <a:cubicBezTo>
                        <a:pt x="12478" y="66752"/>
                        <a:pt x="74868" y="184"/>
                        <a:pt x="174692" y="184"/>
                      </a:cubicBezTo>
                      <a:cubicBezTo>
                        <a:pt x="274517" y="-3976"/>
                        <a:pt x="336907" y="62592"/>
                        <a:pt x="336907" y="166604"/>
                      </a:cubicBezTo>
                      <a:close/>
                      <a:moveTo>
                        <a:pt x="220446" y="370467"/>
                      </a:moveTo>
                      <a:lnTo>
                        <a:pt x="220446" y="299739"/>
                      </a:lnTo>
                      <a:cubicBezTo>
                        <a:pt x="203808" y="316381"/>
                        <a:pt x="174692" y="320541"/>
                        <a:pt x="153896" y="333023"/>
                      </a:cubicBezTo>
                      <a:cubicBezTo>
                        <a:pt x="133099" y="341344"/>
                        <a:pt x="116462" y="353825"/>
                        <a:pt x="116462" y="378788"/>
                      </a:cubicBezTo>
                      <a:cubicBezTo>
                        <a:pt x="116462" y="403751"/>
                        <a:pt x="133099" y="424553"/>
                        <a:pt x="166374" y="424553"/>
                      </a:cubicBezTo>
                      <a:cubicBezTo>
                        <a:pt x="195489" y="424553"/>
                        <a:pt x="220446" y="412072"/>
                        <a:pt x="220446" y="37046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sp>
              <p:nvSpPr>
                <p:cNvPr id="523" name="Google Shape;523;p37"/>
                <p:cNvSpPr/>
                <p:nvPr/>
              </p:nvSpPr>
              <p:spPr>
                <a:xfrm>
                  <a:off x="7926132" y="3851679"/>
                  <a:ext cx="224604" cy="520059"/>
                </a:xfrm>
                <a:custGeom>
                  <a:avLst/>
                  <a:gdLst/>
                  <a:ahLst/>
                  <a:cxnLst/>
                  <a:rect l="l" t="t" r="r" b="b"/>
                  <a:pathLst>
                    <a:path w="224604" h="520059" extrusionOk="0">
                      <a:moveTo>
                        <a:pt x="224604" y="0"/>
                      </a:moveTo>
                      <a:lnTo>
                        <a:pt x="224604" y="116494"/>
                      </a:lnTo>
                      <a:lnTo>
                        <a:pt x="162214" y="116494"/>
                      </a:lnTo>
                      <a:cubicBezTo>
                        <a:pt x="133099" y="116494"/>
                        <a:pt x="116462" y="128975"/>
                        <a:pt x="116462" y="158098"/>
                      </a:cubicBezTo>
                      <a:lnTo>
                        <a:pt x="116462" y="520060"/>
                      </a:lnTo>
                      <a:lnTo>
                        <a:pt x="0" y="520060"/>
                      </a:lnTo>
                      <a:lnTo>
                        <a:pt x="0" y="4161"/>
                      </a:lnTo>
                      <a:lnTo>
                        <a:pt x="116462" y="4161"/>
                      </a:lnTo>
                      <a:lnTo>
                        <a:pt x="116462" y="33284"/>
                      </a:lnTo>
                      <a:cubicBezTo>
                        <a:pt x="137259" y="12482"/>
                        <a:pt x="166374" y="0"/>
                        <a:pt x="203808" y="0"/>
                      </a:cubicBezTo>
                      <a:lnTo>
                        <a:pt x="224604"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sp>
              <p:nvSpPr>
                <p:cNvPr id="524" name="Google Shape;524;p37"/>
                <p:cNvSpPr/>
                <p:nvPr/>
              </p:nvSpPr>
              <p:spPr>
                <a:xfrm>
                  <a:off x="8204808" y="3672778"/>
                  <a:ext cx="366022" cy="698960"/>
                </a:xfrm>
                <a:custGeom>
                  <a:avLst/>
                  <a:gdLst/>
                  <a:ahLst/>
                  <a:cxnLst/>
                  <a:rect l="l" t="t" r="r" b="b"/>
                  <a:pathLst>
                    <a:path w="366022" h="698960" extrusionOk="0">
                      <a:moveTo>
                        <a:pt x="366023" y="698960"/>
                      </a:moveTo>
                      <a:lnTo>
                        <a:pt x="245401" y="698960"/>
                      </a:lnTo>
                      <a:lnTo>
                        <a:pt x="153896" y="449332"/>
                      </a:lnTo>
                      <a:lnTo>
                        <a:pt x="120621" y="495097"/>
                      </a:lnTo>
                      <a:lnTo>
                        <a:pt x="120621" y="698960"/>
                      </a:lnTo>
                      <a:lnTo>
                        <a:pt x="0" y="698960"/>
                      </a:lnTo>
                      <a:lnTo>
                        <a:pt x="0" y="0"/>
                      </a:lnTo>
                      <a:lnTo>
                        <a:pt x="116462" y="0"/>
                      </a:lnTo>
                      <a:lnTo>
                        <a:pt x="116462" y="324517"/>
                      </a:lnTo>
                      <a:lnTo>
                        <a:pt x="216286" y="187222"/>
                      </a:lnTo>
                      <a:lnTo>
                        <a:pt x="336907" y="187222"/>
                      </a:lnTo>
                      <a:lnTo>
                        <a:pt x="224604" y="341159"/>
                      </a:lnTo>
                      <a:lnTo>
                        <a:pt x="366023" y="6989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sp>
              <p:nvSpPr>
                <p:cNvPr id="525" name="Google Shape;525;p37"/>
                <p:cNvSpPr/>
                <p:nvPr/>
              </p:nvSpPr>
              <p:spPr>
                <a:xfrm>
                  <a:off x="8824550" y="3847518"/>
                  <a:ext cx="324429" cy="532715"/>
                </a:xfrm>
                <a:custGeom>
                  <a:avLst/>
                  <a:gdLst/>
                  <a:ahLst/>
                  <a:cxnLst/>
                  <a:rect l="l" t="t" r="r" b="b"/>
                  <a:pathLst>
                    <a:path w="324429" h="532715" extrusionOk="0">
                      <a:moveTo>
                        <a:pt x="0" y="361962"/>
                      </a:moveTo>
                      <a:lnTo>
                        <a:pt x="0" y="353641"/>
                      </a:lnTo>
                      <a:lnTo>
                        <a:pt x="116462" y="353641"/>
                      </a:lnTo>
                      <a:lnTo>
                        <a:pt x="116462" y="370283"/>
                      </a:lnTo>
                      <a:cubicBezTo>
                        <a:pt x="116462" y="399406"/>
                        <a:pt x="133100" y="416048"/>
                        <a:pt x="162215" y="416048"/>
                      </a:cubicBezTo>
                      <a:cubicBezTo>
                        <a:pt x="191330" y="416048"/>
                        <a:pt x="207967" y="395246"/>
                        <a:pt x="207967" y="370283"/>
                      </a:cubicBezTo>
                      <a:cubicBezTo>
                        <a:pt x="207967" y="341159"/>
                        <a:pt x="191330" y="320357"/>
                        <a:pt x="162215" y="320357"/>
                      </a:cubicBezTo>
                      <a:cubicBezTo>
                        <a:pt x="62390" y="320357"/>
                        <a:pt x="0" y="257950"/>
                        <a:pt x="0" y="162259"/>
                      </a:cubicBezTo>
                      <a:cubicBezTo>
                        <a:pt x="0" y="66568"/>
                        <a:pt x="62390" y="0"/>
                        <a:pt x="162215" y="0"/>
                      </a:cubicBezTo>
                      <a:cubicBezTo>
                        <a:pt x="262039" y="0"/>
                        <a:pt x="324429" y="70728"/>
                        <a:pt x="324429" y="170580"/>
                      </a:cubicBezTo>
                      <a:lnTo>
                        <a:pt x="324429" y="178901"/>
                      </a:lnTo>
                      <a:lnTo>
                        <a:pt x="207967" y="178901"/>
                      </a:lnTo>
                      <a:lnTo>
                        <a:pt x="207967" y="162259"/>
                      </a:lnTo>
                      <a:cubicBezTo>
                        <a:pt x="207967" y="133136"/>
                        <a:pt x="191330" y="116494"/>
                        <a:pt x="162215" y="116494"/>
                      </a:cubicBezTo>
                      <a:cubicBezTo>
                        <a:pt x="133100" y="116494"/>
                        <a:pt x="116462" y="137296"/>
                        <a:pt x="116462" y="162259"/>
                      </a:cubicBezTo>
                      <a:cubicBezTo>
                        <a:pt x="116462" y="191382"/>
                        <a:pt x="133100" y="212184"/>
                        <a:pt x="162215" y="212184"/>
                      </a:cubicBezTo>
                      <a:cubicBezTo>
                        <a:pt x="262039" y="212184"/>
                        <a:pt x="324429" y="274592"/>
                        <a:pt x="324429" y="370283"/>
                      </a:cubicBezTo>
                      <a:cubicBezTo>
                        <a:pt x="324429" y="465974"/>
                        <a:pt x="262039" y="532541"/>
                        <a:pt x="162215" y="532541"/>
                      </a:cubicBezTo>
                      <a:cubicBezTo>
                        <a:pt x="62390" y="536702"/>
                        <a:pt x="0" y="465974"/>
                        <a:pt x="0" y="3619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sp>
              <p:nvSpPr>
                <p:cNvPr id="526" name="Google Shape;526;p37"/>
                <p:cNvSpPr/>
                <p:nvPr/>
              </p:nvSpPr>
              <p:spPr>
                <a:xfrm>
                  <a:off x="9240485" y="3672778"/>
                  <a:ext cx="361863" cy="698960"/>
                </a:xfrm>
                <a:custGeom>
                  <a:avLst/>
                  <a:gdLst/>
                  <a:ahLst/>
                  <a:cxnLst/>
                  <a:rect l="l" t="t" r="r" b="b"/>
                  <a:pathLst>
                    <a:path w="361863" h="698960" extrusionOk="0">
                      <a:moveTo>
                        <a:pt x="361864" y="698960"/>
                      </a:moveTo>
                      <a:lnTo>
                        <a:pt x="241242" y="698960"/>
                      </a:lnTo>
                      <a:lnTo>
                        <a:pt x="149737" y="449332"/>
                      </a:lnTo>
                      <a:lnTo>
                        <a:pt x="116462" y="495097"/>
                      </a:lnTo>
                      <a:lnTo>
                        <a:pt x="116462" y="698960"/>
                      </a:lnTo>
                      <a:lnTo>
                        <a:pt x="0" y="698960"/>
                      </a:lnTo>
                      <a:lnTo>
                        <a:pt x="0" y="0"/>
                      </a:lnTo>
                      <a:lnTo>
                        <a:pt x="116462" y="0"/>
                      </a:lnTo>
                      <a:lnTo>
                        <a:pt x="116462" y="324517"/>
                      </a:lnTo>
                      <a:lnTo>
                        <a:pt x="216287" y="187222"/>
                      </a:lnTo>
                      <a:lnTo>
                        <a:pt x="336907" y="187222"/>
                      </a:lnTo>
                      <a:lnTo>
                        <a:pt x="224605" y="341159"/>
                      </a:lnTo>
                      <a:lnTo>
                        <a:pt x="361864" y="6989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sp>
              <p:nvSpPr>
                <p:cNvPr id="527" name="Google Shape;527;p37"/>
                <p:cNvSpPr/>
                <p:nvPr/>
              </p:nvSpPr>
              <p:spPr>
                <a:xfrm>
                  <a:off x="9598189" y="3855839"/>
                  <a:ext cx="395137" cy="682318"/>
                </a:xfrm>
                <a:custGeom>
                  <a:avLst/>
                  <a:gdLst/>
                  <a:ahLst/>
                  <a:cxnLst/>
                  <a:rect l="l" t="t" r="r" b="b"/>
                  <a:pathLst>
                    <a:path w="395137" h="682318" extrusionOk="0">
                      <a:moveTo>
                        <a:pt x="395138" y="0"/>
                      </a:moveTo>
                      <a:lnTo>
                        <a:pt x="212127" y="682318"/>
                      </a:lnTo>
                      <a:lnTo>
                        <a:pt x="95665" y="682318"/>
                      </a:lnTo>
                      <a:lnTo>
                        <a:pt x="141418" y="515899"/>
                      </a:lnTo>
                      <a:lnTo>
                        <a:pt x="0" y="4160"/>
                      </a:lnTo>
                      <a:lnTo>
                        <a:pt x="124780" y="4160"/>
                      </a:lnTo>
                      <a:lnTo>
                        <a:pt x="199649" y="316196"/>
                      </a:lnTo>
                      <a:lnTo>
                        <a:pt x="270358" y="4160"/>
                      </a:lnTo>
                      <a:lnTo>
                        <a:pt x="395138" y="41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grpSp>
          <p:grpSp>
            <p:nvGrpSpPr>
              <p:cNvPr id="528" name="Google Shape;528;p37"/>
              <p:cNvGrpSpPr/>
              <p:nvPr/>
            </p:nvGrpSpPr>
            <p:grpSpPr>
              <a:xfrm>
                <a:off x="6125134" y="4496553"/>
                <a:ext cx="3839077" cy="682318"/>
                <a:chOff x="6125134" y="4496553"/>
                <a:chExt cx="3839077" cy="682318"/>
              </a:xfrm>
            </p:grpSpPr>
            <p:sp>
              <p:nvSpPr>
                <p:cNvPr id="529" name="Google Shape;529;p37"/>
                <p:cNvSpPr/>
                <p:nvPr/>
              </p:nvSpPr>
              <p:spPr>
                <a:xfrm>
                  <a:off x="6125134" y="4646330"/>
                  <a:ext cx="320269" cy="532541"/>
                </a:xfrm>
                <a:custGeom>
                  <a:avLst/>
                  <a:gdLst/>
                  <a:ahLst/>
                  <a:cxnLst/>
                  <a:rect l="l" t="t" r="r" b="b"/>
                  <a:pathLst>
                    <a:path w="320269" h="532541" extrusionOk="0">
                      <a:moveTo>
                        <a:pt x="74868" y="278752"/>
                      </a:moveTo>
                      <a:lnTo>
                        <a:pt x="74868" y="370282"/>
                      </a:lnTo>
                      <a:cubicBezTo>
                        <a:pt x="74868" y="424369"/>
                        <a:pt x="108143" y="457653"/>
                        <a:pt x="162214" y="457653"/>
                      </a:cubicBezTo>
                      <a:cubicBezTo>
                        <a:pt x="216286" y="457653"/>
                        <a:pt x="245401" y="420208"/>
                        <a:pt x="245401" y="370282"/>
                      </a:cubicBezTo>
                      <a:lnTo>
                        <a:pt x="245401" y="357801"/>
                      </a:lnTo>
                      <a:lnTo>
                        <a:pt x="320270" y="357801"/>
                      </a:lnTo>
                      <a:lnTo>
                        <a:pt x="320270" y="366122"/>
                      </a:ln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278752"/>
                      </a:lnTo>
                      <a:lnTo>
                        <a:pt x="74868" y="278752"/>
                      </a:lnTo>
                      <a:close/>
                      <a:moveTo>
                        <a:pt x="74868" y="162258"/>
                      </a:moveTo>
                      <a:lnTo>
                        <a:pt x="74868" y="208024"/>
                      </a:lnTo>
                      <a:lnTo>
                        <a:pt x="245401" y="208024"/>
                      </a:lnTo>
                      <a:lnTo>
                        <a:pt x="245401" y="162258"/>
                      </a:lnTo>
                      <a:cubicBezTo>
                        <a:pt x="245401" y="108172"/>
                        <a:pt x="212127" y="74888"/>
                        <a:pt x="162214" y="74888"/>
                      </a:cubicBezTo>
                      <a:cubicBezTo>
                        <a:pt x="108143" y="74888"/>
                        <a:pt x="74868" y="112333"/>
                        <a:pt x="74868" y="1622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sp>
              <p:nvSpPr>
                <p:cNvPr id="530" name="Google Shape;530;p37"/>
                <p:cNvSpPr/>
                <p:nvPr/>
              </p:nvSpPr>
              <p:spPr>
                <a:xfrm>
                  <a:off x="6541069" y="4646330"/>
                  <a:ext cx="320269" cy="532541"/>
                </a:xfrm>
                <a:custGeom>
                  <a:avLst/>
                  <a:gdLst/>
                  <a:ahLst/>
                  <a:cxnLst/>
                  <a:rect l="l" t="t" r="r" b="b"/>
                  <a:pathLst>
                    <a:path w="320269" h="532541" extrusionOk="0">
                      <a:moveTo>
                        <a:pt x="320270" y="366122"/>
                      </a:move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174740"/>
                      </a:lnTo>
                      <a:lnTo>
                        <a:pt x="245401" y="174740"/>
                      </a:lnTo>
                      <a:lnTo>
                        <a:pt x="245401" y="162258"/>
                      </a:lnTo>
                      <a:cubicBezTo>
                        <a:pt x="245401" y="108172"/>
                        <a:pt x="212127" y="74888"/>
                        <a:pt x="162214" y="74888"/>
                      </a:cubicBezTo>
                      <a:cubicBezTo>
                        <a:pt x="108143" y="74888"/>
                        <a:pt x="74868" y="112333"/>
                        <a:pt x="74868" y="162258"/>
                      </a:cubicBezTo>
                      <a:lnTo>
                        <a:pt x="74868" y="366122"/>
                      </a:lnTo>
                      <a:cubicBezTo>
                        <a:pt x="74868" y="420208"/>
                        <a:pt x="108143" y="453492"/>
                        <a:pt x="162214" y="453492"/>
                      </a:cubicBezTo>
                      <a:cubicBezTo>
                        <a:pt x="216286" y="453492"/>
                        <a:pt x="245401" y="416048"/>
                        <a:pt x="245401" y="366122"/>
                      </a:cubicBezTo>
                      <a:lnTo>
                        <a:pt x="245401" y="353641"/>
                      </a:lnTo>
                      <a:lnTo>
                        <a:pt x="320270" y="353641"/>
                      </a:lnTo>
                      <a:lnTo>
                        <a:pt x="320270" y="36612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sp>
              <p:nvSpPr>
                <p:cNvPr id="531" name="Google Shape;531;p37"/>
                <p:cNvSpPr/>
                <p:nvPr/>
              </p:nvSpPr>
              <p:spPr>
                <a:xfrm>
                  <a:off x="6944526" y="4646330"/>
                  <a:ext cx="320269" cy="532541"/>
                </a:xfrm>
                <a:custGeom>
                  <a:avLst/>
                  <a:gdLst/>
                  <a:ahLst/>
                  <a:cxnLst/>
                  <a:rect l="l" t="t" r="r" b="b"/>
                  <a:pathLst>
                    <a:path w="320269" h="532541" extrusionOk="0">
                      <a:moveTo>
                        <a:pt x="0" y="366122"/>
                      </a:moveTo>
                      <a:lnTo>
                        <a:pt x="0" y="166419"/>
                      </a:lnTo>
                      <a:cubicBezTo>
                        <a:pt x="0" y="66568"/>
                        <a:pt x="66550" y="0"/>
                        <a:pt x="162215" y="0"/>
                      </a:cubicBezTo>
                      <a:cubicBezTo>
                        <a:pt x="257879" y="0"/>
                        <a:pt x="320270" y="66568"/>
                        <a:pt x="320270" y="166419"/>
                      </a:cubicBezTo>
                      <a:lnTo>
                        <a:pt x="320270" y="366122"/>
                      </a:lnTo>
                      <a:cubicBezTo>
                        <a:pt x="320270" y="465974"/>
                        <a:pt x="257879" y="532541"/>
                        <a:pt x="162215" y="532541"/>
                      </a:cubicBezTo>
                      <a:cubicBezTo>
                        <a:pt x="66550" y="532541"/>
                        <a:pt x="0" y="465974"/>
                        <a:pt x="0" y="366122"/>
                      </a:cubicBezTo>
                      <a:close/>
                      <a:moveTo>
                        <a:pt x="245402" y="370282"/>
                      </a:moveTo>
                      <a:lnTo>
                        <a:pt x="245402" y="166419"/>
                      </a:lnTo>
                      <a:cubicBezTo>
                        <a:pt x="245402" y="112333"/>
                        <a:pt x="212127" y="79049"/>
                        <a:pt x="162215" y="79049"/>
                      </a:cubicBezTo>
                      <a:cubicBezTo>
                        <a:pt x="108143" y="79049"/>
                        <a:pt x="74868" y="116493"/>
                        <a:pt x="74868" y="166419"/>
                      </a:cubicBezTo>
                      <a:lnTo>
                        <a:pt x="74868" y="370282"/>
                      </a:lnTo>
                      <a:cubicBezTo>
                        <a:pt x="74868" y="424369"/>
                        <a:pt x="108143" y="457653"/>
                        <a:pt x="162215" y="457653"/>
                      </a:cubicBezTo>
                      <a:cubicBezTo>
                        <a:pt x="216286" y="457653"/>
                        <a:pt x="245402" y="420208"/>
                        <a:pt x="245402" y="3702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sp>
              <p:nvSpPr>
                <p:cNvPr id="532" name="Google Shape;532;p37"/>
                <p:cNvSpPr/>
                <p:nvPr/>
              </p:nvSpPr>
              <p:spPr>
                <a:xfrm>
                  <a:off x="7318867" y="4533997"/>
                  <a:ext cx="291154" cy="636553"/>
                </a:xfrm>
                <a:custGeom>
                  <a:avLst/>
                  <a:gdLst/>
                  <a:ahLst/>
                  <a:cxnLst/>
                  <a:rect l="l" t="t" r="r" b="b"/>
                  <a:pathLst>
                    <a:path w="291154" h="636553" extrusionOk="0">
                      <a:moveTo>
                        <a:pt x="91506" y="470134"/>
                      </a:moveTo>
                      <a:lnTo>
                        <a:pt x="91506" y="195543"/>
                      </a:lnTo>
                      <a:lnTo>
                        <a:pt x="0" y="195543"/>
                      </a:lnTo>
                      <a:lnTo>
                        <a:pt x="0" y="124814"/>
                      </a:lnTo>
                      <a:lnTo>
                        <a:pt x="91506" y="124814"/>
                      </a:lnTo>
                      <a:lnTo>
                        <a:pt x="91506" y="0"/>
                      </a:lnTo>
                      <a:lnTo>
                        <a:pt x="166374" y="0"/>
                      </a:lnTo>
                      <a:lnTo>
                        <a:pt x="166374" y="124814"/>
                      </a:lnTo>
                      <a:lnTo>
                        <a:pt x="286995" y="124814"/>
                      </a:lnTo>
                      <a:lnTo>
                        <a:pt x="286995" y="195543"/>
                      </a:lnTo>
                      <a:lnTo>
                        <a:pt x="166374" y="195543"/>
                      </a:lnTo>
                      <a:lnTo>
                        <a:pt x="166374" y="470134"/>
                      </a:lnTo>
                      <a:cubicBezTo>
                        <a:pt x="166374" y="524220"/>
                        <a:pt x="199649" y="561665"/>
                        <a:pt x="253720" y="561665"/>
                      </a:cubicBezTo>
                      <a:lnTo>
                        <a:pt x="291154" y="561665"/>
                      </a:lnTo>
                      <a:lnTo>
                        <a:pt x="291154" y="636553"/>
                      </a:lnTo>
                      <a:lnTo>
                        <a:pt x="253720" y="636553"/>
                      </a:lnTo>
                      <a:cubicBezTo>
                        <a:pt x="153896" y="636553"/>
                        <a:pt x="91506" y="574146"/>
                        <a:pt x="91506" y="47013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sp>
              <p:nvSpPr>
                <p:cNvPr id="533" name="Google Shape;533;p37"/>
                <p:cNvSpPr/>
                <p:nvPr/>
              </p:nvSpPr>
              <p:spPr>
                <a:xfrm>
                  <a:off x="7676571" y="4646330"/>
                  <a:ext cx="320269" cy="532541"/>
                </a:xfrm>
                <a:custGeom>
                  <a:avLst/>
                  <a:gdLst/>
                  <a:ahLst/>
                  <a:cxnLst/>
                  <a:rect l="l" t="t" r="r" b="b"/>
                  <a:pathLst>
                    <a:path w="320269" h="532541" extrusionOk="0">
                      <a:moveTo>
                        <a:pt x="0" y="366122"/>
                      </a:moveTo>
                      <a:lnTo>
                        <a:pt x="0" y="166419"/>
                      </a:lnTo>
                      <a:cubicBezTo>
                        <a:pt x="0" y="66568"/>
                        <a:pt x="66549" y="0"/>
                        <a:pt x="162214" y="0"/>
                      </a:cubicBezTo>
                      <a:cubicBezTo>
                        <a:pt x="257879" y="0"/>
                        <a:pt x="320270" y="66568"/>
                        <a:pt x="320270" y="166419"/>
                      </a:cubicBezTo>
                      <a:lnTo>
                        <a:pt x="320270" y="366122"/>
                      </a:lnTo>
                      <a:cubicBezTo>
                        <a:pt x="320270" y="465974"/>
                        <a:pt x="257879" y="532541"/>
                        <a:pt x="162214" y="532541"/>
                      </a:cubicBezTo>
                      <a:cubicBezTo>
                        <a:pt x="66549" y="532541"/>
                        <a:pt x="0" y="465974"/>
                        <a:pt x="0" y="366122"/>
                      </a:cubicBezTo>
                      <a:close/>
                      <a:moveTo>
                        <a:pt x="245401" y="370282"/>
                      </a:moveTo>
                      <a:lnTo>
                        <a:pt x="245401" y="166419"/>
                      </a:lnTo>
                      <a:cubicBezTo>
                        <a:pt x="245401" y="112333"/>
                        <a:pt x="212126" y="79049"/>
                        <a:pt x="162214" y="79049"/>
                      </a:cubicBezTo>
                      <a:cubicBezTo>
                        <a:pt x="108143" y="79049"/>
                        <a:pt x="74868" y="116493"/>
                        <a:pt x="74868" y="166419"/>
                      </a:cubicBezTo>
                      <a:lnTo>
                        <a:pt x="74868" y="370282"/>
                      </a:lnTo>
                      <a:cubicBezTo>
                        <a:pt x="74868" y="424369"/>
                        <a:pt x="108143" y="457653"/>
                        <a:pt x="162214" y="457653"/>
                      </a:cubicBezTo>
                      <a:cubicBezTo>
                        <a:pt x="212126" y="457653"/>
                        <a:pt x="245401" y="420208"/>
                        <a:pt x="245401" y="3702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sp>
              <p:nvSpPr>
                <p:cNvPr id="534" name="Google Shape;534;p37"/>
                <p:cNvSpPr/>
                <p:nvPr/>
              </p:nvSpPr>
              <p:spPr>
                <a:xfrm>
                  <a:off x="8109143" y="4658812"/>
                  <a:ext cx="311951" cy="520059"/>
                </a:xfrm>
                <a:custGeom>
                  <a:avLst/>
                  <a:gdLst/>
                  <a:ahLst/>
                  <a:cxnLst/>
                  <a:rect l="l" t="t" r="r" b="b"/>
                  <a:pathLst>
                    <a:path w="311951" h="520059" extrusionOk="0">
                      <a:moveTo>
                        <a:pt x="311951" y="0"/>
                      </a:moveTo>
                      <a:lnTo>
                        <a:pt x="311951" y="507579"/>
                      </a:lnTo>
                      <a:lnTo>
                        <a:pt x="237083" y="507579"/>
                      </a:lnTo>
                      <a:lnTo>
                        <a:pt x="237083" y="474295"/>
                      </a:lnTo>
                      <a:cubicBezTo>
                        <a:pt x="212127" y="503418"/>
                        <a:pt x="178852" y="520060"/>
                        <a:pt x="137259" y="520060"/>
                      </a:cubicBezTo>
                      <a:cubicBezTo>
                        <a:pt x="58231" y="520060"/>
                        <a:pt x="0" y="465974"/>
                        <a:pt x="0" y="357801"/>
                      </a:cubicBezTo>
                      <a:lnTo>
                        <a:pt x="0" y="0"/>
                      </a:lnTo>
                      <a:lnTo>
                        <a:pt x="74868" y="0"/>
                      </a:lnTo>
                      <a:lnTo>
                        <a:pt x="74868" y="357801"/>
                      </a:lnTo>
                      <a:cubicBezTo>
                        <a:pt x="74868" y="411888"/>
                        <a:pt x="108143" y="445171"/>
                        <a:pt x="158055" y="445171"/>
                      </a:cubicBezTo>
                      <a:cubicBezTo>
                        <a:pt x="207967" y="445171"/>
                        <a:pt x="241242" y="411888"/>
                        <a:pt x="241242" y="357801"/>
                      </a:cubicBezTo>
                      <a:lnTo>
                        <a:pt x="241242" y="0"/>
                      </a:lnTo>
                      <a:lnTo>
                        <a:pt x="311951"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sp>
              <p:nvSpPr>
                <p:cNvPr id="535" name="Google Shape;535;p37"/>
                <p:cNvSpPr/>
                <p:nvPr/>
              </p:nvSpPr>
              <p:spPr>
                <a:xfrm>
                  <a:off x="8545874" y="4650491"/>
                  <a:ext cx="199648" cy="520059"/>
                </a:xfrm>
                <a:custGeom>
                  <a:avLst/>
                  <a:gdLst/>
                  <a:ahLst/>
                  <a:cxnLst/>
                  <a:rect l="l" t="t" r="r" b="b"/>
                  <a:pathLst>
                    <a:path w="199648" h="520059" extrusionOk="0">
                      <a:moveTo>
                        <a:pt x="199649" y="4160"/>
                      </a:moveTo>
                      <a:lnTo>
                        <a:pt x="199649" y="79049"/>
                      </a:lnTo>
                      <a:lnTo>
                        <a:pt x="158055" y="79049"/>
                      </a:lnTo>
                      <a:cubicBezTo>
                        <a:pt x="108143" y="79049"/>
                        <a:pt x="74868" y="112333"/>
                        <a:pt x="74868" y="166419"/>
                      </a:cubicBezTo>
                      <a:lnTo>
                        <a:pt x="74868" y="520060"/>
                      </a:lnTo>
                      <a:lnTo>
                        <a:pt x="0" y="520060"/>
                      </a:lnTo>
                      <a:lnTo>
                        <a:pt x="0" y="8321"/>
                      </a:lnTo>
                      <a:lnTo>
                        <a:pt x="74868" y="8321"/>
                      </a:lnTo>
                      <a:lnTo>
                        <a:pt x="74868" y="45765"/>
                      </a:lnTo>
                      <a:cubicBezTo>
                        <a:pt x="99825" y="16642"/>
                        <a:pt x="133099" y="0"/>
                        <a:pt x="174692" y="0"/>
                      </a:cubicBezTo>
                      <a:lnTo>
                        <a:pt x="19964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sp>
              <p:nvSpPr>
                <p:cNvPr id="536" name="Google Shape;536;p37"/>
                <p:cNvSpPr/>
                <p:nvPr/>
              </p:nvSpPr>
              <p:spPr>
                <a:xfrm>
                  <a:off x="8816232" y="4496553"/>
                  <a:ext cx="74868" cy="669837"/>
                </a:xfrm>
                <a:custGeom>
                  <a:avLst/>
                  <a:gdLst/>
                  <a:ahLst/>
                  <a:cxnLst/>
                  <a:rect l="l" t="t" r="r" b="b"/>
                  <a:pathLst>
                    <a:path w="74868" h="669837" extrusionOk="0">
                      <a:moveTo>
                        <a:pt x="0" y="0"/>
                      </a:moveTo>
                      <a:lnTo>
                        <a:pt x="74868" y="0"/>
                      </a:lnTo>
                      <a:lnTo>
                        <a:pt x="74868" y="112333"/>
                      </a:lnTo>
                      <a:lnTo>
                        <a:pt x="0" y="112333"/>
                      </a:lnTo>
                      <a:lnTo>
                        <a:pt x="0" y="0"/>
                      </a:lnTo>
                      <a:close/>
                      <a:moveTo>
                        <a:pt x="0" y="162259"/>
                      </a:moveTo>
                      <a:lnTo>
                        <a:pt x="74868" y="162259"/>
                      </a:lnTo>
                      <a:lnTo>
                        <a:pt x="74868" y="669837"/>
                      </a:lnTo>
                      <a:lnTo>
                        <a:pt x="0" y="669837"/>
                      </a:lnTo>
                      <a:lnTo>
                        <a:pt x="0" y="16225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sp>
              <p:nvSpPr>
                <p:cNvPr id="537" name="Google Shape;537;p37"/>
                <p:cNvSpPr/>
                <p:nvPr/>
              </p:nvSpPr>
              <p:spPr>
                <a:xfrm>
                  <a:off x="8995084" y="4650491"/>
                  <a:ext cx="320269" cy="528380"/>
                </a:xfrm>
                <a:custGeom>
                  <a:avLst/>
                  <a:gdLst/>
                  <a:ahLst/>
                  <a:cxnLst/>
                  <a:rect l="l" t="t" r="r" b="b"/>
                  <a:pathLst>
                    <a:path w="320269" h="528380" extrusionOk="0">
                      <a:moveTo>
                        <a:pt x="0" y="374443"/>
                      </a:moveTo>
                      <a:lnTo>
                        <a:pt x="0" y="357801"/>
                      </a:lnTo>
                      <a:lnTo>
                        <a:pt x="74868" y="357801"/>
                      </a:lnTo>
                      <a:lnTo>
                        <a:pt x="74868" y="378604"/>
                      </a:lnTo>
                      <a:cubicBezTo>
                        <a:pt x="74868" y="424369"/>
                        <a:pt x="108143" y="453492"/>
                        <a:pt x="158055" y="453492"/>
                      </a:cubicBezTo>
                      <a:cubicBezTo>
                        <a:pt x="207967" y="453492"/>
                        <a:pt x="237083" y="420208"/>
                        <a:pt x="237083" y="378604"/>
                      </a:cubicBezTo>
                      <a:cubicBezTo>
                        <a:pt x="237083" y="332838"/>
                        <a:pt x="203808" y="299554"/>
                        <a:pt x="158055" y="299554"/>
                      </a:cubicBezTo>
                      <a:cubicBezTo>
                        <a:pt x="62390" y="299554"/>
                        <a:pt x="0" y="241308"/>
                        <a:pt x="0" y="149777"/>
                      </a:cubicBezTo>
                      <a:cubicBezTo>
                        <a:pt x="0" y="58247"/>
                        <a:pt x="62390" y="0"/>
                        <a:pt x="158055" y="0"/>
                      </a:cubicBezTo>
                      <a:cubicBezTo>
                        <a:pt x="253720" y="0"/>
                        <a:pt x="316111" y="62407"/>
                        <a:pt x="316111" y="153938"/>
                      </a:cubicBezTo>
                      <a:lnTo>
                        <a:pt x="316111" y="170580"/>
                      </a:lnTo>
                      <a:lnTo>
                        <a:pt x="241242" y="170580"/>
                      </a:lnTo>
                      <a:lnTo>
                        <a:pt x="241242" y="149777"/>
                      </a:lnTo>
                      <a:cubicBezTo>
                        <a:pt x="241242" y="104012"/>
                        <a:pt x="207967" y="74888"/>
                        <a:pt x="162214" y="74888"/>
                      </a:cubicBezTo>
                      <a:cubicBezTo>
                        <a:pt x="112302" y="74888"/>
                        <a:pt x="79027" y="108172"/>
                        <a:pt x="79027" y="149777"/>
                      </a:cubicBezTo>
                      <a:cubicBezTo>
                        <a:pt x="79027" y="195542"/>
                        <a:pt x="112302" y="228826"/>
                        <a:pt x="162214" y="228826"/>
                      </a:cubicBezTo>
                      <a:cubicBezTo>
                        <a:pt x="257879" y="228826"/>
                        <a:pt x="320270" y="287073"/>
                        <a:pt x="320270" y="378604"/>
                      </a:cubicBezTo>
                      <a:cubicBezTo>
                        <a:pt x="320270" y="470134"/>
                        <a:pt x="257879" y="528381"/>
                        <a:pt x="166374" y="528381"/>
                      </a:cubicBezTo>
                      <a:cubicBezTo>
                        <a:pt x="62390" y="528381"/>
                        <a:pt x="0" y="465974"/>
                        <a:pt x="0" y="37444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sp>
              <p:nvSpPr>
                <p:cNvPr id="538" name="Google Shape;538;p37"/>
                <p:cNvSpPr/>
                <p:nvPr/>
              </p:nvSpPr>
              <p:spPr>
                <a:xfrm>
                  <a:off x="9411018" y="4646330"/>
                  <a:ext cx="553193" cy="520059"/>
                </a:xfrm>
                <a:custGeom>
                  <a:avLst/>
                  <a:gdLst/>
                  <a:ahLst/>
                  <a:cxnLst/>
                  <a:rect l="l" t="t" r="r" b="b"/>
                  <a:pathLst>
                    <a:path w="553193" h="520059" extrusionOk="0">
                      <a:moveTo>
                        <a:pt x="553193" y="153938"/>
                      </a:moveTo>
                      <a:lnTo>
                        <a:pt x="553193" y="520060"/>
                      </a:lnTo>
                      <a:lnTo>
                        <a:pt x="478325" y="520060"/>
                      </a:lnTo>
                      <a:lnTo>
                        <a:pt x="478325" y="162258"/>
                      </a:lnTo>
                      <a:cubicBezTo>
                        <a:pt x="478325" y="108172"/>
                        <a:pt x="445050" y="74888"/>
                        <a:pt x="395138" y="74888"/>
                      </a:cubicBezTo>
                      <a:cubicBezTo>
                        <a:pt x="345226" y="74888"/>
                        <a:pt x="311951" y="112333"/>
                        <a:pt x="311951" y="162258"/>
                      </a:cubicBezTo>
                      <a:lnTo>
                        <a:pt x="311951" y="520060"/>
                      </a:lnTo>
                      <a:lnTo>
                        <a:pt x="237083" y="520060"/>
                      </a:lnTo>
                      <a:lnTo>
                        <a:pt x="237083" y="162258"/>
                      </a:lnTo>
                      <a:cubicBezTo>
                        <a:pt x="237083" y="108172"/>
                        <a:pt x="203808" y="74888"/>
                        <a:pt x="153896" y="74888"/>
                      </a:cubicBezTo>
                      <a:cubicBezTo>
                        <a:pt x="103984" y="74888"/>
                        <a:pt x="70709" y="112333"/>
                        <a:pt x="70709" y="162258"/>
                      </a:cubicBezTo>
                      <a:lnTo>
                        <a:pt x="70709" y="520060"/>
                      </a:lnTo>
                      <a:lnTo>
                        <a:pt x="0" y="520060"/>
                      </a:lnTo>
                      <a:lnTo>
                        <a:pt x="0" y="12481"/>
                      </a:lnTo>
                      <a:lnTo>
                        <a:pt x="74868" y="12481"/>
                      </a:lnTo>
                      <a:lnTo>
                        <a:pt x="74868" y="45765"/>
                      </a:lnTo>
                      <a:cubicBezTo>
                        <a:pt x="99824" y="16642"/>
                        <a:pt x="133099" y="0"/>
                        <a:pt x="174692" y="0"/>
                      </a:cubicBezTo>
                      <a:cubicBezTo>
                        <a:pt x="228764" y="0"/>
                        <a:pt x="274517" y="24963"/>
                        <a:pt x="295314" y="70728"/>
                      </a:cubicBezTo>
                      <a:cubicBezTo>
                        <a:pt x="316111" y="24963"/>
                        <a:pt x="357704" y="0"/>
                        <a:pt x="411775" y="0"/>
                      </a:cubicBezTo>
                      <a:cubicBezTo>
                        <a:pt x="494962" y="0"/>
                        <a:pt x="553193" y="54086"/>
                        <a:pt x="553193" y="15393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69"/>
                    <a:buFont typeface="Century Schoolbook"/>
                    <a:buNone/>
                  </a:pPr>
                  <a:endParaRPr sz="2069">
                    <a:solidFill>
                      <a:schemeClr val="dk1"/>
                    </a:solidFill>
                    <a:latin typeface="Century Schoolbook"/>
                    <a:ea typeface="Century Schoolbook"/>
                    <a:cs typeface="Century Schoolbook"/>
                    <a:sym typeface="Century Schoolbook"/>
                  </a:endParaRPr>
                </a:p>
              </p:txBody>
            </p:sp>
          </p:grpSp>
        </p:grpSp>
        <p:pic>
          <p:nvPicPr>
            <p:cNvPr id="539" name="Google Shape;539;p37"/>
            <p:cNvPicPr preferRelativeResize="0"/>
            <p:nvPr/>
          </p:nvPicPr>
          <p:blipFill rotWithShape="1">
            <a:blip r:embed="rId6">
              <a:alphaModFix/>
            </a:blip>
            <a:srcRect/>
            <a:stretch/>
          </p:blipFill>
          <p:spPr>
            <a:xfrm>
              <a:off x="2250433" y="971556"/>
              <a:ext cx="6247916" cy="4392826"/>
            </a:xfrm>
            <a:prstGeom prst="rect">
              <a:avLst/>
            </a:prstGeom>
            <a:noFill/>
            <a:ln>
              <a:noFill/>
            </a:ln>
            <a:effectLst>
              <a:outerShdw blurRad="187681" dist="392247" dir="5174931" sx="96154" sy="96154" algn="tl" rotWithShape="0">
                <a:srgbClr val="000000">
                  <a:alpha val="34509"/>
                </a:srgbClr>
              </a:outerShdw>
            </a:effectLst>
          </p:spPr>
        </p:pic>
      </p:grpSp>
      <p:sp>
        <p:nvSpPr>
          <p:cNvPr id="540" name="Google Shape;540;p37"/>
          <p:cNvSpPr txBox="1"/>
          <p:nvPr/>
        </p:nvSpPr>
        <p:spPr>
          <a:xfrm>
            <a:off x="6118970" y="4138706"/>
            <a:ext cx="5745088" cy="80966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786"/>
              <a:buFont typeface="Arial"/>
              <a:buNone/>
            </a:pPr>
            <a:r>
              <a:rPr lang="is-IS" sz="2786" b="1" i="0">
                <a:solidFill>
                  <a:schemeClr val="lt1"/>
                </a:solidFill>
                <a:latin typeface="Calibri"/>
                <a:ea typeface="Calibri"/>
                <a:cs typeface="Calibri"/>
                <a:sym typeface="Calibri"/>
              </a:rPr>
              <a:t>Follow our journey here</a:t>
            </a:r>
            <a:endParaRPr sz="2786" b="1" i="0">
              <a:solidFill>
                <a:schemeClr val="lt1"/>
              </a:solidFill>
              <a:latin typeface="Calibri"/>
              <a:ea typeface="Calibri"/>
              <a:cs typeface="Calibri"/>
              <a:sym typeface="Calibri"/>
            </a:endParaRPr>
          </a:p>
        </p:txBody>
      </p:sp>
      <p:pic>
        <p:nvPicPr>
          <p:cNvPr id="2" name="Picture 1" descr="Co-funded by the European Union logo in png for web usage">
            <a:extLst>
              <a:ext uri="{FF2B5EF4-FFF2-40B4-BE49-F238E27FC236}">
                <a16:creationId xmlns:a16="http://schemas.microsoft.com/office/drawing/2014/main" id="{A5698C5E-5E1F-81D1-4AA7-E214B31001C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84039" y="5994166"/>
            <a:ext cx="2055773" cy="4302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5"/>
          <p:cNvPicPr preferRelativeResize="0">
            <a:picLocks noGrp="1"/>
          </p:cNvPicPr>
          <p:nvPr>
            <p:ph type="pic" idx="2"/>
          </p:nvPr>
        </p:nvPicPr>
        <p:blipFill rotWithShape="1">
          <a:blip r:embed="rId3">
            <a:alphaModFix/>
          </a:blip>
          <a:srcRect/>
          <a:stretch/>
        </p:blipFill>
        <p:spPr>
          <a:xfrm>
            <a:off x="884606" y="0"/>
            <a:ext cx="4993772" cy="6858000"/>
          </a:xfrm>
          <a:prstGeom prst="rect">
            <a:avLst/>
          </a:prstGeom>
          <a:solidFill>
            <a:srgbClr val="D8D8D8"/>
          </a:solidFill>
          <a:ln>
            <a:noFill/>
          </a:ln>
        </p:spPr>
      </p:pic>
      <p:sp>
        <p:nvSpPr>
          <p:cNvPr id="214" name="Google Shape;214;p5"/>
          <p:cNvSpPr/>
          <p:nvPr/>
        </p:nvSpPr>
        <p:spPr>
          <a:xfrm>
            <a:off x="4776086" y="510364"/>
            <a:ext cx="3432249" cy="1071302"/>
          </a:xfrm>
          <a:prstGeom prst="rect">
            <a:avLst/>
          </a:prstGeom>
          <a:solidFill>
            <a:srgbClr val="305C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sp>
        <p:nvSpPr>
          <p:cNvPr id="215" name="Google Shape;215;p5"/>
          <p:cNvSpPr txBox="1">
            <a:spLocks noGrp="1"/>
          </p:cNvSpPr>
          <p:nvPr>
            <p:ph type="body" idx="1"/>
          </p:nvPr>
        </p:nvSpPr>
        <p:spPr>
          <a:xfrm>
            <a:off x="4890795" y="738798"/>
            <a:ext cx="6776598" cy="84286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None/>
            </a:pPr>
            <a:r>
              <a:rPr lang="is-IS"/>
              <a:t>INTRODUCTION</a:t>
            </a:r>
            <a:endParaRPr/>
          </a:p>
        </p:txBody>
      </p:sp>
      <p:sp>
        <p:nvSpPr>
          <p:cNvPr id="216" name="Google Shape;216;p5"/>
          <p:cNvSpPr/>
          <p:nvPr/>
        </p:nvSpPr>
        <p:spPr>
          <a:xfrm>
            <a:off x="4423941" y="-3443729"/>
            <a:ext cx="4915922" cy="1050965"/>
          </a:xfrm>
          <a:prstGeom prst="rect">
            <a:avLst/>
          </a:prstGeom>
          <a:solidFill>
            <a:srgbClr val="7C94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Montserrat"/>
              <a:ea typeface="Montserrat"/>
              <a:cs typeface="Montserrat"/>
              <a:sym typeface="Montserrat"/>
            </a:endParaRPr>
          </a:p>
        </p:txBody>
      </p:sp>
      <p:sp>
        <p:nvSpPr>
          <p:cNvPr id="217" name="Google Shape;217;p5"/>
          <p:cNvSpPr/>
          <p:nvPr/>
        </p:nvSpPr>
        <p:spPr>
          <a:xfrm>
            <a:off x="4977436" y="3683517"/>
            <a:ext cx="1548937" cy="1548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Montserrat"/>
              <a:ea typeface="Montserrat"/>
              <a:cs typeface="Montserrat"/>
              <a:sym typeface="Montserrat"/>
            </a:endParaRPr>
          </a:p>
        </p:txBody>
      </p:sp>
      <p:grpSp>
        <p:nvGrpSpPr>
          <p:cNvPr id="218" name="Google Shape;218;p5"/>
          <p:cNvGrpSpPr/>
          <p:nvPr/>
        </p:nvGrpSpPr>
        <p:grpSpPr>
          <a:xfrm>
            <a:off x="5409759" y="3975021"/>
            <a:ext cx="893291" cy="893289"/>
            <a:chOff x="-3790297" y="3847119"/>
            <a:chExt cx="590550" cy="590549"/>
          </a:xfrm>
        </p:grpSpPr>
        <p:sp>
          <p:nvSpPr>
            <p:cNvPr id="219" name="Google Shape;219;p5"/>
            <p:cNvSpPr/>
            <p:nvPr/>
          </p:nvSpPr>
          <p:spPr>
            <a:xfrm>
              <a:off x="-3675901" y="3847119"/>
              <a:ext cx="361950" cy="523875"/>
            </a:xfrm>
            <a:custGeom>
              <a:avLst/>
              <a:gdLst/>
              <a:ahLst/>
              <a:cxnLst/>
              <a:rect l="l" t="t" r="r" b="b"/>
              <a:pathLst>
                <a:path w="361950" h="523875" extrusionOk="0">
                  <a:moveTo>
                    <a:pt x="180880" y="523875"/>
                  </a:moveTo>
                  <a:cubicBezTo>
                    <a:pt x="165640" y="523875"/>
                    <a:pt x="151638" y="515493"/>
                    <a:pt x="144494" y="502063"/>
                  </a:cubicBezTo>
                  <a:lnTo>
                    <a:pt x="21241" y="270986"/>
                  </a:lnTo>
                  <a:cubicBezTo>
                    <a:pt x="7334" y="244888"/>
                    <a:pt x="0" y="215360"/>
                    <a:pt x="0" y="185833"/>
                  </a:cubicBezTo>
                  <a:lnTo>
                    <a:pt x="0" y="180975"/>
                  </a:lnTo>
                  <a:cubicBezTo>
                    <a:pt x="0" y="81153"/>
                    <a:pt x="81153" y="0"/>
                    <a:pt x="180975" y="0"/>
                  </a:cubicBezTo>
                  <a:cubicBezTo>
                    <a:pt x="280797" y="0"/>
                    <a:pt x="361950" y="81153"/>
                    <a:pt x="361950" y="180975"/>
                  </a:cubicBezTo>
                  <a:lnTo>
                    <a:pt x="361950" y="185738"/>
                  </a:lnTo>
                  <a:cubicBezTo>
                    <a:pt x="361950" y="215360"/>
                    <a:pt x="354616" y="244792"/>
                    <a:pt x="340709" y="270891"/>
                  </a:cubicBezTo>
                  <a:lnTo>
                    <a:pt x="217456" y="501967"/>
                  </a:lnTo>
                  <a:cubicBezTo>
                    <a:pt x="210122" y="515493"/>
                    <a:pt x="196120" y="523875"/>
                    <a:pt x="180880" y="523875"/>
                  </a:cubicBezTo>
                  <a:close/>
                  <a:moveTo>
                    <a:pt x="180880" y="19050"/>
                  </a:moveTo>
                  <a:cubicBezTo>
                    <a:pt x="91631" y="19050"/>
                    <a:pt x="18955" y="91726"/>
                    <a:pt x="18955" y="180975"/>
                  </a:cubicBezTo>
                  <a:lnTo>
                    <a:pt x="18955" y="185738"/>
                  </a:lnTo>
                  <a:cubicBezTo>
                    <a:pt x="18955" y="212217"/>
                    <a:pt x="25527" y="238601"/>
                    <a:pt x="38005" y="261938"/>
                  </a:cubicBezTo>
                  <a:lnTo>
                    <a:pt x="161258" y="493014"/>
                  </a:lnTo>
                  <a:cubicBezTo>
                    <a:pt x="165164" y="500253"/>
                    <a:pt x="172688" y="504825"/>
                    <a:pt x="180880" y="504825"/>
                  </a:cubicBezTo>
                  <a:cubicBezTo>
                    <a:pt x="189071" y="504825"/>
                    <a:pt x="196596" y="500348"/>
                    <a:pt x="200501" y="493014"/>
                  </a:cubicBezTo>
                  <a:lnTo>
                    <a:pt x="323755" y="261938"/>
                  </a:lnTo>
                  <a:cubicBezTo>
                    <a:pt x="336233" y="238601"/>
                    <a:pt x="342805" y="212217"/>
                    <a:pt x="342805" y="185738"/>
                  </a:cubicBezTo>
                  <a:lnTo>
                    <a:pt x="342805" y="180975"/>
                  </a:lnTo>
                  <a:cubicBezTo>
                    <a:pt x="342805" y="91726"/>
                    <a:pt x="270129" y="19050"/>
                    <a:pt x="180880" y="19050"/>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20" name="Google Shape;220;p5"/>
            <p:cNvSpPr/>
            <p:nvPr/>
          </p:nvSpPr>
          <p:spPr>
            <a:xfrm>
              <a:off x="-3637897" y="3885219"/>
              <a:ext cx="285750" cy="285750"/>
            </a:xfrm>
            <a:custGeom>
              <a:avLst/>
              <a:gdLst/>
              <a:ahLst/>
              <a:cxnLst/>
              <a:rect l="l" t="t" r="r" b="b"/>
              <a:pathLst>
                <a:path w="285750" h="285750" extrusionOk="0">
                  <a:moveTo>
                    <a:pt x="142875" y="285750"/>
                  </a:moveTo>
                  <a:cubicBezTo>
                    <a:pt x="64103" y="285750"/>
                    <a:pt x="0" y="221647"/>
                    <a:pt x="0" y="142875"/>
                  </a:cubicBezTo>
                  <a:cubicBezTo>
                    <a:pt x="0" y="64103"/>
                    <a:pt x="64103" y="0"/>
                    <a:pt x="142875" y="0"/>
                  </a:cubicBezTo>
                  <a:cubicBezTo>
                    <a:pt x="221647" y="0"/>
                    <a:pt x="285750" y="64103"/>
                    <a:pt x="285750" y="142875"/>
                  </a:cubicBezTo>
                  <a:cubicBezTo>
                    <a:pt x="285750" y="221647"/>
                    <a:pt x="221647" y="285750"/>
                    <a:pt x="142875" y="285750"/>
                  </a:cubicBezTo>
                  <a:close/>
                  <a:moveTo>
                    <a:pt x="142875" y="19050"/>
                  </a:moveTo>
                  <a:cubicBezTo>
                    <a:pt x="74581" y="19050"/>
                    <a:pt x="19050" y="74581"/>
                    <a:pt x="19050" y="142875"/>
                  </a:cubicBezTo>
                  <a:cubicBezTo>
                    <a:pt x="19050" y="211169"/>
                    <a:pt x="74581" y="266700"/>
                    <a:pt x="142875" y="266700"/>
                  </a:cubicBezTo>
                  <a:cubicBezTo>
                    <a:pt x="211169" y="266700"/>
                    <a:pt x="266700" y="211169"/>
                    <a:pt x="266700" y="142875"/>
                  </a:cubicBezTo>
                  <a:cubicBezTo>
                    <a:pt x="266700" y="74581"/>
                    <a:pt x="211169" y="19050"/>
                    <a:pt x="142875" y="19050"/>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21" name="Google Shape;221;p5"/>
            <p:cNvSpPr/>
            <p:nvPr/>
          </p:nvSpPr>
          <p:spPr>
            <a:xfrm>
              <a:off x="-3504547" y="3894744"/>
              <a:ext cx="19050" cy="266700"/>
            </a:xfrm>
            <a:custGeom>
              <a:avLst/>
              <a:gdLst/>
              <a:ahLst/>
              <a:cxnLst/>
              <a:rect l="l" t="t" r="r" b="b"/>
              <a:pathLst>
                <a:path w="19050" h="266700" extrusionOk="0">
                  <a:moveTo>
                    <a:pt x="0" y="0"/>
                  </a:moveTo>
                  <a:lnTo>
                    <a:pt x="19050" y="0"/>
                  </a:lnTo>
                  <a:lnTo>
                    <a:pt x="19050" y="266700"/>
                  </a:lnTo>
                  <a:lnTo>
                    <a:pt x="0" y="26670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22" name="Google Shape;222;p5"/>
            <p:cNvSpPr/>
            <p:nvPr/>
          </p:nvSpPr>
          <p:spPr>
            <a:xfrm>
              <a:off x="-3628372" y="4018569"/>
              <a:ext cx="266700" cy="19050"/>
            </a:xfrm>
            <a:custGeom>
              <a:avLst/>
              <a:gdLst/>
              <a:ahLst/>
              <a:cxnLst/>
              <a:rect l="l" t="t" r="r" b="b"/>
              <a:pathLst>
                <a:path w="266700" h="19050" extrusionOk="0">
                  <a:moveTo>
                    <a:pt x="0" y="0"/>
                  </a:moveTo>
                  <a:lnTo>
                    <a:pt x="266700" y="0"/>
                  </a:lnTo>
                  <a:lnTo>
                    <a:pt x="266700" y="19050"/>
                  </a:lnTo>
                  <a:lnTo>
                    <a:pt x="0" y="1905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23" name="Google Shape;223;p5"/>
            <p:cNvSpPr/>
            <p:nvPr/>
          </p:nvSpPr>
          <p:spPr>
            <a:xfrm>
              <a:off x="-3500546" y="3886838"/>
              <a:ext cx="81724" cy="282320"/>
            </a:xfrm>
            <a:custGeom>
              <a:avLst/>
              <a:gdLst/>
              <a:ahLst/>
              <a:cxnLst/>
              <a:rect l="l" t="t" r="r" b="b"/>
              <a:pathLst>
                <a:path w="81724" h="282320" extrusionOk="0">
                  <a:moveTo>
                    <a:pt x="11049" y="282321"/>
                  </a:moveTo>
                  <a:lnTo>
                    <a:pt x="0" y="266795"/>
                  </a:lnTo>
                  <a:cubicBezTo>
                    <a:pt x="667" y="266319"/>
                    <a:pt x="62675" y="220694"/>
                    <a:pt x="62675" y="141161"/>
                  </a:cubicBezTo>
                  <a:cubicBezTo>
                    <a:pt x="62675" y="61246"/>
                    <a:pt x="571" y="16002"/>
                    <a:pt x="0" y="15526"/>
                  </a:cubicBezTo>
                  <a:lnTo>
                    <a:pt x="11049" y="0"/>
                  </a:lnTo>
                  <a:cubicBezTo>
                    <a:pt x="13907" y="2096"/>
                    <a:pt x="81725" y="51530"/>
                    <a:pt x="81725" y="141065"/>
                  </a:cubicBezTo>
                  <a:cubicBezTo>
                    <a:pt x="81725" y="230886"/>
                    <a:pt x="13907" y="280321"/>
                    <a:pt x="11049" y="282321"/>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24" name="Google Shape;224;p5"/>
            <p:cNvSpPr/>
            <p:nvPr/>
          </p:nvSpPr>
          <p:spPr>
            <a:xfrm>
              <a:off x="-3608274" y="3937987"/>
              <a:ext cx="226504" cy="52006"/>
            </a:xfrm>
            <a:custGeom>
              <a:avLst/>
              <a:gdLst/>
              <a:ahLst/>
              <a:cxnLst/>
              <a:rect l="l" t="t" r="r" b="b"/>
              <a:pathLst>
                <a:path w="226504" h="52006" extrusionOk="0">
                  <a:moveTo>
                    <a:pt x="113252" y="52006"/>
                  </a:moveTo>
                  <a:cubicBezTo>
                    <a:pt x="22670" y="52006"/>
                    <a:pt x="857" y="10382"/>
                    <a:pt x="0" y="8668"/>
                  </a:cubicBezTo>
                  <a:lnTo>
                    <a:pt x="16954" y="0"/>
                  </a:lnTo>
                  <a:cubicBezTo>
                    <a:pt x="17145" y="286"/>
                    <a:pt x="35719" y="32956"/>
                    <a:pt x="113252" y="32956"/>
                  </a:cubicBezTo>
                  <a:cubicBezTo>
                    <a:pt x="190786" y="32956"/>
                    <a:pt x="209359" y="286"/>
                    <a:pt x="209550" y="0"/>
                  </a:cubicBezTo>
                  <a:lnTo>
                    <a:pt x="226505" y="8668"/>
                  </a:lnTo>
                  <a:cubicBezTo>
                    <a:pt x="225647" y="10382"/>
                    <a:pt x="203835" y="52006"/>
                    <a:pt x="113252" y="52006"/>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25" name="Google Shape;225;p5"/>
            <p:cNvSpPr/>
            <p:nvPr/>
          </p:nvSpPr>
          <p:spPr>
            <a:xfrm>
              <a:off x="-3571222" y="3887028"/>
              <a:ext cx="81724" cy="282130"/>
            </a:xfrm>
            <a:custGeom>
              <a:avLst/>
              <a:gdLst/>
              <a:ahLst/>
              <a:cxnLst/>
              <a:rect l="l" t="t" r="r" b="b"/>
              <a:pathLst>
                <a:path w="81724" h="282130" extrusionOk="0">
                  <a:moveTo>
                    <a:pt x="70675" y="282130"/>
                  </a:moveTo>
                  <a:cubicBezTo>
                    <a:pt x="67818" y="280035"/>
                    <a:pt x="0" y="230600"/>
                    <a:pt x="0" y="141065"/>
                  </a:cubicBezTo>
                  <a:cubicBezTo>
                    <a:pt x="0" y="51435"/>
                    <a:pt x="67818" y="2000"/>
                    <a:pt x="70675" y="0"/>
                  </a:cubicBezTo>
                  <a:lnTo>
                    <a:pt x="81724" y="15526"/>
                  </a:lnTo>
                  <a:cubicBezTo>
                    <a:pt x="81058" y="16002"/>
                    <a:pt x="19050" y="61531"/>
                    <a:pt x="19050" y="141160"/>
                  </a:cubicBezTo>
                  <a:cubicBezTo>
                    <a:pt x="19050" y="221075"/>
                    <a:pt x="81153" y="266319"/>
                    <a:pt x="81724" y="266795"/>
                  </a:cubicBezTo>
                  <a:lnTo>
                    <a:pt x="70675" y="28213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26" name="Google Shape;226;p5"/>
            <p:cNvSpPr/>
            <p:nvPr/>
          </p:nvSpPr>
          <p:spPr>
            <a:xfrm>
              <a:off x="-3608274" y="4066194"/>
              <a:ext cx="226504" cy="52006"/>
            </a:xfrm>
            <a:custGeom>
              <a:avLst/>
              <a:gdLst/>
              <a:ahLst/>
              <a:cxnLst/>
              <a:rect l="l" t="t" r="r" b="b"/>
              <a:pathLst>
                <a:path w="226504" h="52006" extrusionOk="0">
                  <a:moveTo>
                    <a:pt x="209550" y="52007"/>
                  </a:moveTo>
                  <a:cubicBezTo>
                    <a:pt x="209359" y="51721"/>
                    <a:pt x="190786" y="19050"/>
                    <a:pt x="113252" y="19050"/>
                  </a:cubicBezTo>
                  <a:cubicBezTo>
                    <a:pt x="35719" y="19050"/>
                    <a:pt x="17145" y="51721"/>
                    <a:pt x="16954" y="52007"/>
                  </a:cubicBezTo>
                  <a:lnTo>
                    <a:pt x="0" y="43339"/>
                  </a:lnTo>
                  <a:cubicBezTo>
                    <a:pt x="857" y="41529"/>
                    <a:pt x="22765" y="0"/>
                    <a:pt x="113252" y="0"/>
                  </a:cubicBezTo>
                  <a:cubicBezTo>
                    <a:pt x="203835" y="0"/>
                    <a:pt x="225647" y="41624"/>
                    <a:pt x="226505" y="43339"/>
                  </a:cubicBezTo>
                  <a:lnTo>
                    <a:pt x="209550" y="52007"/>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27" name="Google Shape;227;p5"/>
            <p:cNvSpPr/>
            <p:nvPr/>
          </p:nvSpPr>
          <p:spPr>
            <a:xfrm>
              <a:off x="-3790297" y="4288317"/>
              <a:ext cx="590550" cy="149351"/>
            </a:xfrm>
            <a:custGeom>
              <a:avLst/>
              <a:gdLst/>
              <a:ahLst/>
              <a:cxnLst/>
              <a:rect l="l" t="t" r="r" b="b"/>
              <a:pathLst>
                <a:path w="590550" h="149351" extrusionOk="0">
                  <a:moveTo>
                    <a:pt x="295275" y="149352"/>
                  </a:moveTo>
                  <a:cubicBezTo>
                    <a:pt x="148495" y="149352"/>
                    <a:pt x="0" y="123158"/>
                    <a:pt x="0" y="73152"/>
                  </a:cubicBezTo>
                  <a:cubicBezTo>
                    <a:pt x="0" y="18097"/>
                    <a:pt x="174212" y="2572"/>
                    <a:pt x="209169" y="0"/>
                  </a:cubicBezTo>
                  <a:lnTo>
                    <a:pt x="210598" y="18955"/>
                  </a:lnTo>
                  <a:cubicBezTo>
                    <a:pt x="78486" y="28670"/>
                    <a:pt x="19050" y="56483"/>
                    <a:pt x="19050" y="73152"/>
                  </a:cubicBezTo>
                  <a:cubicBezTo>
                    <a:pt x="19050" y="97060"/>
                    <a:pt x="124111" y="130302"/>
                    <a:pt x="295275" y="130302"/>
                  </a:cubicBezTo>
                  <a:cubicBezTo>
                    <a:pt x="466439" y="130302"/>
                    <a:pt x="571500" y="97060"/>
                    <a:pt x="571500" y="73152"/>
                  </a:cubicBezTo>
                  <a:cubicBezTo>
                    <a:pt x="571500" y="56483"/>
                    <a:pt x="512064" y="28670"/>
                    <a:pt x="379952" y="19050"/>
                  </a:cubicBezTo>
                  <a:lnTo>
                    <a:pt x="381381" y="95"/>
                  </a:lnTo>
                  <a:cubicBezTo>
                    <a:pt x="416338" y="2667"/>
                    <a:pt x="590550" y="18193"/>
                    <a:pt x="590550" y="73247"/>
                  </a:cubicBezTo>
                  <a:cubicBezTo>
                    <a:pt x="590550" y="123158"/>
                    <a:pt x="442055" y="149352"/>
                    <a:pt x="295275" y="14935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28" name="Google Shape;228;p5"/>
            <p:cNvSpPr/>
            <p:nvPr/>
          </p:nvSpPr>
          <p:spPr>
            <a:xfrm>
              <a:off x="-3333097" y="425669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29" name="Google Shape;229;p5"/>
            <p:cNvSpPr/>
            <p:nvPr/>
          </p:nvSpPr>
          <p:spPr>
            <a:xfrm>
              <a:off x="-3333097" y="421859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30" name="Google Shape;230;p5"/>
            <p:cNvSpPr/>
            <p:nvPr/>
          </p:nvSpPr>
          <p:spPr>
            <a:xfrm>
              <a:off x="-3333097" y="418049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31" name="Google Shape;231;p5"/>
            <p:cNvSpPr/>
            <p:nvPr/>
          </p:nvSpPr>
          <p:spPr>
            <a:xfrm>
              <a:off x="-3675997" y="425669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32" name="Google Shape;232;p5"/>
            <p:cNvSpPr/>
            <p:nvPr/>
          </p:nvSpPr>
          <p:spPr>
            <a:xfrm>
              <a:off x="-3675997" y="421859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233" name="Google Shape;233;p5"/>
            <p:cNvSpPr/>
            <p:nvPr/>
          </p:nvSpPr>
          <p:spPr>
            <a:xfrm>
              <a:off x="-3675997" y="4180494"/>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grpSp>
      <p:sp>
        <p:nvSpPr>
          <p:cNvPr id="234" name="Google Shape;234;p5"/>
          <p:cNvSpPr txBox="1"/>
          <p:nvPr/>
        </p:nvSpPr>
        <p:spPr>
          <a:xfrm>
            <a:off x="11615942" y="11443924"/>
            <a:ext cx="576060" cy="430124"/>
          </a:xfrm>
          <a:prstGeom prst="rect">
            <a:avLst/>
          </a:prstGeom>
          <a:noFill/>
          <a:ln>
            <a:noFill/>
          </a:ln>
        </p:spPr>
        <p:txBody>
          <a:bodyPr spcFirstLastPara="1" wrap="square" lIns="147450" tIns="73725" rIns="147450" bIns="73725" anchor="ctr" anchorCtr="0">
            <a:noAutofit/>
          </a:bodyPr>
          <a:lstStyle/>
          <a:p>
            <a:pPr marL="0" marR="0" lvl="0" indent="0" algn="ctr" rtl="0">
              <a:spcBef>
                <a:spcPts val="0"/>
              </a:spcBef>
              <a:spcAft>
                <a:spcPts val="0"/>
              </a:spcAft>
              <a:buNone/>
            </a:pPr>
            <a:fld id="{00000000-1234-1234-1234-123412341234}" type="slidenum">
              <a:rPr lang="is-IS" sz="1291" b="0" i="0">
                <a:solidFill>
                  <a:schemeClr val="dk1"/>
                </a:solidFill>
                <a:latin typeface="Calibri"/>
                <a:ea typeface="Calibri"/>
                <a:cs typeface="Calibri"/>
                <a:sym typeface="Calibri"/>
              </a:rPr>
              <a:t>5</a:t>
            </a:fld>
            <a:endParaRPr sz="1291" b="0" i="0">
              <a:solidFill>
                <a:schemeClr val="dk1"/>
              </a:solidFill>
              <a:latin typeface="Calibri"/>
              <a:ea typeface="Calibri"/>
              <a:cs typeface="Calibri"/>
              <a:sym typeface="Calibri"/>
            </a:endParaRPr>
          </a:p>
        </p:txBody>
      </p:sp>
      <p:sp>
        <p:nvSpPr>
          <p:cNvPr id="235" name="Google Shape;235;p5"/>
          <p:cNvSpPr txBox="1">
            <a:spLocks noGrp="1"/>
          </p:cNvSpPr>
          <p:nvPr>
            <p:ph type="body" idx="3"/>
          </p:nvPr>
        </p:nvSpPr>
        <p:spPr>
          <a:xfrm>
            <a:off x="6476091" y="1797824"/>
            <a:ext cx="5294152" cy="4549812"/>
          </a:xfrm>
          <a:prstGeom prst="rect">
            <a:avLst/>
          </a:prstGeom>
          <a:noFill/>
          <a:ln>
            <a:noFill/>
          </a:ln>
        </p:spPr>
        <p:txBody>
          <a:bodyPr spcFirstLastPara="1" wrap="square" lIns="91425" tIns="45700" rIns="91425" bIns="45700" anchor="t" anchorCtr="0">
            <a:noAutofit/>
          </a:bodyPr>
          <a:lstStyle/>
          <a:p>
            <a:pPr marL="0" indent="0">
              <a:buSzPts val="2400"/>
            </a:pPr>
            <a:r>
              <a:rPr lang="en-GB" sz="2400" dirty="0">
                <a:solidFill>
                  <a:schemeClr val="tx1"/>
                </a:solidFill>
              </a:rPr>
              <a:t>Module 2 introduces several aspects to keep in mind when starting or developing a dark sky ecotourism activity. </a:t>
            </a:r>
          </a:p>
          <a:p>
            <a:pPr marL="0" indent="0">
              <a:buSzPts val="2400"/>
            </a:pPr>
            <a:endParaRPr lang="en-GB" sz="2400" dirty="0">
              <a:solidFill>
                <a:schemeClr val="tx1"/>
              </a:solidFill>
            </a:endParaRPr>
          </a:p>
          <a:p>
            <a:pPr marL="0" indent="0">
              <a:buSzPts val="2400"/>
            </a:pPr>
            <a:r>
              <a:rPr lang="en-GB" sz="2400" dirty="0">
                <a:solidFill>
                  <a:schemeClr val="tx1"/>
                </a:solidFill>
              </a:rPr>
              <a:t>It is aimed at helping the newcomer to the field to orientate and to see the value in dark sky ecotourism. </a:t>
            </a:r>
          </a:p>
          <a:p>
            <a:pPr marL="0" indent="0">
              <a:buSzPts val="2400"/>
            </a:pPr>
            <a:endParaRPr lang="en-GB" sz="2400" dirty="0">
              <a:solidFill>
                <a:schemeClr val="tx1"/>
              </a:solidFill>
            </a:endParaRPr>
          </a:p>
          <a:p>
            <a:pPr marL="0" indent="0">
              <a:buSzPts val="2400"/>
            </a:pPr>
            <a:r>
              <a:rPr lang="en-GB" sz="2400" dirty="0">
                <a:solidFill>
                  <a:schemeClr val="tx1"/>
                </a:solidFill>
              </a:rPr>
              <a:t>Depending on your business (or a community) we introduce several different aspects for you to focus 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9"/>
          <p:cNvSpPr txBox="1">
            <a:spLocks noGrp="1"/>
          </p:cNvSpPr>
          <p:nvPr>
            <p:ph type="body" idx="1"/>
          </p:nvPr>
        </p:nvSpPr>
        <p:spPr>
          <a:xfrm>
            <a:off x="854282" y="55387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05C6F"/>
              </a:buClr>
              <a:buSzPts val="3600"/>
              <a:buNone/>
            </a:pPr>
            <a:r>
              <a:rPr lang="is-IS" dirty="0"/>
              <a:t>Are </a:t>
            </a:r>
            <a:r>
              <a:rPr lang="is-IS" dirty="0" err="1"/>
              <a:t>you</a:t>
            </a:r>
            <a:r>
              <a:rPr lang="is-IS" dirty="0"/>
              <a:t> </a:t>
            </a:r>
            <a:r>
              <a:rPr lang="is-IS" dirty="0" err="1"/>
              <a:t>already</a:t>
            </a:r>
            <a:r>
              <a:rPr lang="is-IS" dirty="0"/>
              <a:t> </a:t>
            </a:r>
            <a:r>
              <a:rPr lang="is-IS" dirty="0" err="1"/>
              <a:t>in</a:t>
            </a:r>
            <a:r>
              <a:rPr lang="is-IS" dirty="0"/>
              <a:t>/ </a:t>
            </a:r>
            <a:r>
              <a:rPr lang="is-IS" dirty="0" err="1"/>
              <a:t>near</a:t>
            </a:r>
            <a:r>
              <a:rPr lang="is-IS" dirty="0"/>
              <a:t> a Dark Sky </a:t>
            </a:r>
            <a:r>
              <a:rPr lang="is-IS" dirty="0" err="1"/>
              <a:t>destination</a:t>
            </a:r>
            <a:r>
              <a:rPr lang="is-IS" dirty="0"/>
              <a:t>?</a:t>
            </a:r>
            <a:endParaRPr dirty="0"/>
          </a:p>
        </p:txBody>
      </p:sp>
      <p:sp>
        <p:nvSpPr>
          <p:cNvPr id="336" name="Google Shape;336;p19"/>
          <p:cNvSpPr txBox="1">
            <a:spLocks noGrp="1"/>
          </p:cNvSpPr>
          <p:nvPr>
            <p:ph type="body" idx="2"/>
          </p:nvPr>
        </p:nvSpPr>
        <p:spPr>
          <a:xfrm>
            <a:off x="854282" y="1358134"/>
            <a:ext cx="11054183" cy="52765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is-IS" dirty="0"/>
              <a:t>First </a:t>
            </a:r>
            <a:r>
              <a:rPr lang="is-IS" dirty="0" err="1"/>
              <a:t>you</a:t>
            </a:r>
            <a:r>
              <a:rPr lang="is-IS" dirty="0"/>
              <a:t> can </a:t>
            </a:r>
            <a:r>
              <a:rPr lang="is-IS" dirty="0" err="1"/>
              <a:t>check</a:t>
            </a:r>
            <a:r>
              <a:rPr lang="is-IS" dirty="0"/>
              <a:t> </a:t>
            </a:r>
            <a:r>
              <a:rPr lang="is-IS" dirty="0" err="1"/>
              <a:t>if</a:t>
            </a:r>
            <a:r>
              <a:rPr lang="is-IS" dirty="0"/>
              <a:t> </a:t>
            </a:r>
            <a:r>
              <a:rPr lang="is-IS" dirty="0" err="1"/>
              <a:t>you</a:t>
            </a:r>
            <a:r>
              <a:rPr lang="is-IS" dirty="0"/>
              <a:t> are </a:t>
            </a:r>
            <a:r>
              <a:rPr lang="is-IS" dirty="0" err="1"/>
              <a:t>already</a:t>
            </a:r>
            <a:r>
              <a:rPr lang="is-IS" dirty="0"/>
              <a:t> </a:t>
            </a:r>
            <a:r>
              <a:rPr lang="is-IS" dirty="0" err="1"/>
              <a:t>located</a:t>
            </a:r>
            <a:r>
              <a:rPr lang="is-IS" dirty="0"/>
              <a:t> </a:t>
            </a:r>
            <a:r>
              <a:rPr lang="is-IS" dirty="0" err="1"/>
              <a:t>close</a:t>
            </a:r>
            <a:r>
              <a:rPr lang="is-IS" dirty="0"/>
              <a:t> </a:t>
            </a:r>
            <a:r>
              <a:rPr lang="is-IS" dirty="0" err="1"/>
              <a:t>to</a:t>
            </a:r>
            <a:r>
              <a:rPr lang="is-IS" dirty="0"/>
              <a:t> a </a:t>
            </a:r>
            <a:r>
              <a:rPr lang="is-IS" dirty="0" err="1"/>
              <a:t>dark</a:t>
            </a:r>
            <a:r>
              <a:rPr lang="is-IS" dirty="0"/>
              <a:t> </a:t>
            </a:r>
            <a:r>
              <a:rPr lang="is-IS" dirty="0" err="1"/>
              <a:t>sky</a:t>
            </a:r>
            <a:r>
              <a:rPr lang="is-IS" dirty="0"/>
              <a:t> </a:t>
            </a:r>
            <a:r>
              <a:rPr lang="is-IS" dirty="0" err="1"/>
              <a:t>recognised</a:t>
            </a:r>
            <a:r>
              <a:rPr lang="is-IS" dirty="0"/>
              <a:t> </a:t>
            </a:r>
            <a:r>
              <a:rPr lang="is-IS" dirty="0" err="1"/>
              <a:t>destination</a:t>
            </a:r>
            <a:r>
              <a:rPr lang="is-IS" dirty="0"/>
              <a:t> on </a:t>
            </a:r>
            <a:r>
              <a:rPr lang="is-IS" dirty="0" err="1"/>
              <a:t>one</a:t>
            </a:r>
            <a:r>
              <a:rPr lang="is-IS" dirty="0"/>
              <a:t> of these </a:t>
            </a:r>
            <a:r>
              <a:rPr lang="is-IS" dirty="0" err="1"/>
              <a:t>websites</a:t>
            </a:r>
            <a:r>
              <a:rPr lang="is-IS" dirty="0"/>
              <a:t>. </a:t>
            </a:r>
            <a:r>
              <a:rPr lang="is-IS" dirty="0" err="1"/>
              <a:t>There</a:t>
            </a:r>
            <a:r>
              <a:rPr lang="is-IS" dirty="0"/>
              <a:t> are </a:t>
            </a:r>
            <a:r>
              <a:rPr lang="is-IS" dirty="0" err="1"/>
              <a:t>many</a:t>
            </a:r>
            <a:r>
              <a:rPr lang="is-IS" dirty="0"/>
              <a:t> </a:t>
            </a:r>
            <a:r>
              <a:rPr lang="is-IS" dirty="0" err="1"/>
              <a:t>great</a:t>
            </a:r>
            <a:r>
              <a:rPr lang="is-IS" dirty="0"/>
              <a:t> </a:t>
            </a:r>
            <a:r>
              <a:rPr lang="is-IS" dirty="0" err="1"/>
              <a:t>sites</a:t>
            </a:r>
            <a:r>
              <a:rPr lang="is-IS" dirty="0"/>
              <a:t> </a:t>
            </a:r>
            <a:r>
              <a:rPr lang="is-IS" dirty="0" err="1"/>
              <a:t>all</a:t>
            </a:r>
            <a:r>
              <a:rPr lang="is-IS" dirty="0"/>
              <a:t> </a:t>
            </a:r>
            <a:r>
              <a:rPr lang="is-IS" dirty="0" err="1"/>
              <a:t>over</a:t>
            </a:r>
            <a:r>
              <a:rPr lang="is-IS" dirty="0"/>
              <a:t> Europe.</a:t>
            </a:r>
            <a:endParaRPr dirty="0"/>
          </a:p>
          <a:p>
            <a:pPr marL="0" lvl="0" indent="0" algn="l" rtl="0">
              <a:lnSpc>
                <a:spcPct val="100000"/>
              </a:lnSpc>
              <a:spcBef>
                <a:spcPts val="0"/>
              </a:spcBef>
              <a:spcAft>
                <a:spcPts val="0"/>
              </a:spcAft>
              <a:buClr>
                <a:schemeClr val="dk1"/>
              </a:buClr>
              <a:buSzPts val="2400"/>
              <a:buNone/>
            </a:pPr>
            <a:endParaRPr dirty="0"/>
          </a:p>
          <a:p>
            <a:pPr marL="342900" lvl="0" indent="-342900" algn="l" rtl="0">
              <a:lnSpc>
                <a:spcPct val="100000"/>
              </a:lnSpc>
              <a:spcBef>
                <a:spcPts val="0"/>
              </a:spcBef>
              <a:spcAft>
                <a:spcPts val="0"/>
              </a:spcAft>
              <a:buClr>
                <a:schemeClr val="dk1"/>
              </a:buClr>
              <a:buSzPts val="2400"/>
              <a:buFont typeface="Arial"/>
              <a:buChar char="•"/>
            </a:pPr>
            <a:r>
              <a:rPr lang="is-IS" dirty="0"/>
              <a:t> </a:t>
            </a:r>
            <a:r>
              <a:rPr lang="is-IS" u="sng" dirty="0">
                <a:solidFill>
                  <a:schemeClr val="hlink"/>
                </a:solidFill>
                <a:hlinkClick r:id="rId3"/>
              </a:rPr>
              <a:t>https://www.darksky.org/</a:t>
            </a:r>
            <a:endParaRPr dirty="0"/>
          </a:p>
          <a:p>
            <a:pPr marL="342900" lvl="0" indent="-342900" algn="l" rtl="0">
              <a:lnSpc>
                <a:spcPct val="100000"/>
              </a:lnSpc>
              <a:spcBef>
                <a:spcPts val="0"/>
              </a:spcBef>
              <a:spcAft>
                <a:spcPts val="0"/>
              </a:spcAft>
              <a:buClr>
                <a:schemeClr val="dk1"/>
              </a:buClr>
              <a:buSzPts val="2400"/>
              <a:buFont typeface="Arial"/>
              <a:buChar char="•"/>
            </a:pPr>
            <a:r>
              <a:rPr lang="is-IS" u="sng" dirty="0">
                <a:solidFill>
                  <a:schemeClr val="hlink"/>
                </a:solidFill>
                <a:hlinkClick r:id="rId4"/>
              </a:rPr>
              <a:t>https://en.fundacionstarlight.org/</a:t>
            </a:r>
            <a:r>
              <a:rPr lang="is-IS" dirty="0"/>
              <a:t> </a:t>
            </a:r>
            <a:endParaRPr dirty="0"/>
          </a:p>
          <a:p>
            <a:pPr marL="342900" lvl="0" indent="-342900" algn="l" rtl="0">
              <a:lnSpc>
                <a:spcPct val="100000"/>
              </a:lnSpc>
              <a:spcBef>
                <a:spcPts val="0"/>
              </a:spcBef>
              <a:spcAft>
                <a:spcPts val="0"/>
              </a:spcAft>
              <a:buClr>
                <a:schemeClr val="dk1"/>
              </a:buClr>
              <a:buSzPts val="2400"/>
              <a:buFont typeface="Arial"/>
              <a:buChar char="•"/>
            </a:pPr>
            <a:endParaRPr dirty="0"/>
          </a:p>
          <a:p>
            <a:pPr marL="0" lvl="0" indent="0" algn="l" rtl="0">
              <a:lnSpc>
                <a:spcPct val="100000"/>
              </a:lnSpc>
              <a:spcBef>
                <a:spcPts val="0"/>
              </a:spcBef>
              <a:spcAft>
                <a:spcPts val="0"/>
              </a:spcAft>
              <a:buClr>
                <a:schemeClr val="dk1"/>
              </a:buClr>
              <a:buSzPts val="2400"/>
              <a:buNone/>
            </a:pPr>
            <a:r>
              <a:rPr lang="is-IS" dirty="0" err="1"/>
              <a:t>If</a:t>
            </a:r>
            <a:r>
              <a:rPr lang="is-IS" dirty="0"/>
              <a:t> </a:t>
            </a:r>
            <a:r>
              <a:rPr lang="is-IS" dirty="0" err="1"/>
              <a:t>you</a:t>
            </a:r>
            <a:r>
              <a:rPr lang="is-IS" dirty="0"/>
              <a:t> are </a:t>
            </a:r>
            <a:r>
              <a:rPr lang="is-IS" dirty="0" err="1"/>
              <a:t>located</a:t>
            </a:r>
            <a:r>
              <a:rPr lang="is-IS" dirty="0"/>
              <a:t> </a:t>
            </a:r>
            <a:r>
              <a:rPr lang="is-IS" dirty="0" err="1"/>
              <a:t>close</a:t>
            </a:r>
            <a:r>
              <a:rPr lang="is-IS" dirty="0"/>
              <a:t> </a:t>
            </a:r>
            <a:r>
              <a:rPr lang="is-IS" dirty="0" err="1"/>
              <a:t>enough</a:t>
            </a:r>
            <a:r>
              <a:rPr lang="is-IS" dirty="0"/>
              <a:t> </a:t>
            </a:r>
            <a:r>
              <a:rPr lang="is-IS" dirty="0" err="1"/>
              <a:t>to</a:t>
            </a:r>
            <a:r>
              <a:rPr lang="is-IS" dirty="0"/>
              <a:t> </a:t>
            </a:r>
            <a:r>
              <a:rPr lang="is-IS" dirty="0" err="1"/>
              <a:t>one</a:t>
            </a:r>
            <a:r>
              <a:rPr lang="is-IS" dirty="0"/>
              <a:t> of these </a:t>
            </a:r>
            <a:r>
              <a:rPr lang="is-IS" dirty="0" err="1"/>
              <a:t>destinations</a:t>
            </a:r>
            <a:r>
              <a:rPr lang="is-IS" dirty="0"/>
              <a:t>, </a:t>
            </a:r>
            <a:r>
              <a:rPr lang="is-IS" dirty="0" err="1"/>
              <a:t>you</a:t>
            </a:r>
            <a:r>
              <a:rPr lang="is-IS" dirty="0"/>
              <a:t> are </a:t>
            </a:r>
            <a:r>
              <a:rPr lang="is-IS" dirty="0" err="1"/>
              <a:t>probably</a:t>
            </a:r>
            <a:r>
              <a:rPr lang="is-IS" dirty="0"/>
              <a:t> </a:t>
            </a:r>
            <a:r>
              <a:rPr lang="is-IS" dirty="0" err="1"/>
              <a:t>able</a:t>
            </a:r>
            <a:r>
              <a:rPr lang="is-IS" dirty="0"/>
              <a:t> </a:t>
            </a:r>
            <a:r>
              <a:rPr lang="is-IS" dirty="0" err="1"/>
              <a:t>to</a:t>
            </a:r>
            <a:r>
              <a:rPr lang="is-IS" dirty="0"/>
              <a:t> </a:t>
            </a:r>
            <a:r>
              <a:rPr lang="is-IS" dirty="0" err="1"/>
              <a:t>offer</a:t>
            </a:r>
            <a:r>
              <a:rPr lang="is-IS" dirty="0"/>
              <a:t> </a:t>
            </a:r>
            <a:r>
              <a:rPr lang="is-IS" dirty="0" err="1"/>
              <a:t>dark</a:t>
            </a:r>
            <a:r>
              <a:rPr lang="is-IS" dirty="0"/>
              <a:t> </a:t>
            </a:r>
            <a:r>
              <a:rPr lang="is-IS" dirty="0" err="1"/>
              <a:t>sky</a:t>
            </a:r>
            <a:r>
              <a:rPr lang="is-IS" dirty="0"/>
              <a:t> </a:t>
            </a:r>
            <a:r>
              <a:rPr lang="is-IS" dirty="0" err="1"/>
              <a:t>tourism</a:t>
            </a:r>
            <a:r>
              <a:rPr lang="is-IS" dirty="0"/>
              <a:t> </a:t>
            </a:r>
            <a:r>
              <a:rPr lang="is-IS" dirty="0" err="1"/>
              <a:t>experiences</a:t>
            </a:r>
            <a:r>
              <a:rPr lang="is-IS" dirty="0"/>
              <a:t>.</a:t>
            </a:r>
            <a:endParaRPr dirty="0"/>
          </a:p>
          <a:p>
            <a:pPr marL="0" lvl="0" indent="0" algn="l" rtl="0">
              <a:lnSpc>
                <a:spcPct val="100000"/>
              </a:lnSpc>
              <a:spcBef>
                <a:spcPts val="0"/>
              </a:spcBef>
              <a:spcAft>
                <a:spcPts val="0"/>
              </a:spcAft>
              <a:buClr>
                <a:schemeClr val="dk1"/>
              </a:buClr>
              <a:buSzPts val="2400"/>
              <a:buNone/>
            </a:pPr>
            <a:endParaRPr dirty="0"/>
          </a:p>
          <a:p>
            <a:pPr marL="0" lvl="0" indent="0" algn="l" rtl="0">
              <a:lnSpc>
                <a:spcPct val="100000"/>
              </a:lnSpc>
              <a:spcBef>
                <a:spcPts val="0"/>
              </a:spcBef>
              <a:spcAft>
                <a:spcPts val="0"/>
              </a:spcAft>
              <a:buClr>
                <a:schemeClr val="dk1"/>
              </a:buClr>
              <a:buSzPts val="2400"/>
              <a:buNone/>
            </a:pPr>
            <a:r>
              <a:rPr lang="is-IS" dirty="0" err="1"/>
              <a:t>However</a:t>
            </a:r>
            <a:r>
              <a:rPr lang="is-IS" dirty="0"/>
              <a:t>, </a:t>
            </a:r>
            <a:r>
              <a:rPr lang="is-IS" dirty="0" err="1"/>
              <a:t>even</a:t>
            </a:r>
            <a:r>
              <a:rPr lang="is-IS" dirty="0"/>
              <a:t> </a:t>
            </a:r>
            <a:r>
              <a:rPr lang="is-IS" dirty="0" err="1"/>
              <a:t>if</a:t>
            </a:r>
            <a:r>
              <a:rPr lang="is-IS" dirty="0"/>
              <a:t> </a:t>
            </a:r>
            <a:r>
              <a:rPr lang="is-IS" dirty="0" err="1"/>
              <a:t>you</a:t>
            </a:r>
            <a:r>
              <a:rPr lang="is-IS" dirty="0"/>
              <a:t> are not </a:t>
            </a:r>
            <a:r>
              <a:rPr lang="is-IS" dirty="0" err="1"/>
              <a:t>located</a:t>
            </a:r>
            <a:r>
              <a:rPr lang="is-IS" dirty="0"/>
              <a:t> </a:t>
            </a:r>
            <a:r>
              <a:rPr lang="is-IS" dirty="0" err="1"/>
              <a:t>in</a:t>
            </a:r>
            <a:r>
              <a:rPr lang="is-IS" dirty="0"/>
              <a:t> </a:t>
            </a:r>
            <a:r>
              <a:rPr lang="is-IS" dirty="0" err="1"/>
              <a:t>one</a:t>
            </a:r>
            <a:r>
              <a:rPr lang="is-IS" dirty="0"/>
              <a:t> of these </a:t>
            </a:r>
            <a:r>
              <a:rPr lang="is-IS" dirty="0" err="1"/>
              <a:t>areas</a:t>
            </a:r>
            <a:r>
              <a:rPr lang="is-IS" dirty="0"/>
              <a:t> </a:t>
            </a:r>
            <a:r>
              <a:rPr lang="is-IS" dirty="0" err="1"/>
              <a:t>you</a:t>
            </a:r>
            <a:r>
              <a:rPr lang="is-IS" dirty="0"/>
              <a:t> </a:t>
            </a:r>
            <a:r>
              <a:rPr lang="is-IS" dirty="0" err="1"/>
              <a:t>may</a:t>
            </a:r>
            <a:r>
              <a:rPr lang="is-IS" dirty="0"/>
              <a:t> </a:t>
            </a:r>
            <a:r>
              <a:rPr lang="is-IS" dirty="0" err="1"/>
              <a:t>still</a:t>
            </a:r>
            <a:r>
              <a:rPr lang="is-IS" dirty="0"/>
              <a:t> </a:t>
            </a:r>
            <a:r>
              <a:rPr lang="is-IS" dirty="0" err="1"/>
              <a:t>be</a:t>
            </a:r>
            <a:r>
              <a:rPr lang="is-IS" dirty="0"/>
              <a:t> </a:t>
            </a:r>
            <a:r>
              <a:rPr lang="is-IS" dirty="0" err="1"/>
              <a:t>able</a:t>
            </a:r>
            <a:r>
              <a:rPr lang="is-IS" dirty="0"/>
              <a:t> </a:t>
            </a:r>
            <a:r>
              <a:rPr lang="is-IS" dirty="0" err="1"/>
              <a:t>to</a:t>
            </a:r>
            <a:r>
              <a:rPr lang="is-IS" dirty="0"/>
              <a:t> bring </a:t>
            </a:r>
            <a:r>
              <a:rPr lang="is-IS" dirty="0" err="1"/>
              <a:t>your</a:t>
            </a:r>
            <a:r>
              <a:rPr lang="is-IS" dirty="0"/>
              <a:t> </a:t>
            </a:r>
            <a:r>
              <a:rPr lang="is-IS" dirty="0" err="1"/>
              <a:t>tourists</a:t>
            </a:r>
            <a:r>
              <a:rPr lang="is-IS" dirty="0"/>
              <a:t> </a:t>
            </a:r>
            <a:r>
              <a:rPr lang="is-IS" dirty="0" err="1"/>
              <a:t>to</a:t>
            </a:r>
            <a:r>
              <a:rPr lang="is-IS" dirty="0"/>
              <a:t> </a:t>
            </a:r>
            <a:r>
              <a:rPr lang="is-IS" dirty="0" err="1"/>
              <a:t>the</a:t>
            </a:r>
            <a:r>
              <a:rPr lang="is-IS" dirty="0"/>
              <a:t> </a:t>
            </a:r>
            <a:r>
              <a:rPr lang="is-IS" dirty="0" err="1"/>
              <a:t>sites</a:t>
            </a:r>
            <a:r>
              <a:rPr lang="is-IS" dirty="0"/>
              <a:t> </a:t>
            </a:r>
            <a:r>
              <a:rPr lang="is-IS" dirty="0" err="1"/>
              <a:t>if</a:t>
            </a:r>
            <a:r>
              <a:rPr lang="is-IS" dirty="0"/>
              <a:t> it is not </a:t>
            </a:r>
            <a:r>
              <a:rPr lang="is-IS" dirty="0" err="1"/>
              <a:t>too</a:t>
            </a:r>
            <a:r>
              <a:rPr lang="is-IS" dirty="0"/>
              <a:t> far.</a:t>
            </a:r>
          </a:p>
          <a:p>
            <a:pPr marL="0" lvl="0" indent="0" algn="l" rtl="0">
              <a:lnSpc>
                <a:spcPct val="100000"/>
              </a:lnSpc>
              <a:spcBef>
                <a:spcPts val="0"/>
              </a:spcBef>
              <a:spcAft>
                <a:spcPts val="0"/>
              </a:spcAft>
              <a:buClr>
                <a:schemeClr val="dk1"/>
              </a:buClr>
              <a:buSzPts val="2400"/>
              <a:buNone/>
            </a:pPr>
            <a:endParaRPr lang="is-IS" dirty="0"/>
          </a:p>
          <a:p>
            <a:pPr marL="0" lvl="0" indent="0"/>
            <a:r>
              <a:rPr lang="is-IS" b="1" dirty="0" err="1"/>
              <a:t>Learning</a:t>
            </a:r>
            <a:r>
              <a:rPr lang="is-IS" b="1" dirty="0"/>
              <a:t> </a:t>
            </a:r>
            <a:r>
              <a:rPr lang="is-IS" b="1" dirty="0" err="1"/>
              <a:t>activity</a:t>
            </a:r>
            <a:r>
              <a:rPr lang="is-IS" dirty="0"/>
              <a:t>: </a:t>
            </a:r>
            <a:r>
              <a:rPr lang="en-GB" dirty="0"/>
              <a:t>Find out if you are already close to a dark sky recognized destination, check the links above.</a:t>
            </a:r>
            <a:endParaRPr dirty="0"/>
          </a:p>
          <a:p>
            <a:pPr marL="0" lvl="0" indent="0" algn="l" rtl="0">
              <a:lnSpc>
                <a:spcPct val="100000"/>
              </a:lnSpc>
              <a:spcBef>
                <a:spcPts val="0"/>
              </a:spcBef>
              <a:spcAft>
                <a:spcPts val="0"/>
              </a:spcAft>
              <a:buClr>
                <a:schemeClr val="dk1"/>
              </a:buClr>
              <a:buSzPts val="2400"/>
              <a:buNone/>
            </a:pPr>
            <a:endParaRPr dirty="0"/>
          </a:p>
        </p:txBody>
      </p:sp>
    </p:spTree>
    <p:extLst>
      <p:ext uri="{BB962C8B-B14F-4D97-AF65-F5344CB8AC3E}">
        <p14:creationId xmlns:p14="http://schemas.microsoft.com/office/powerpoint/2010/main" val="180008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7"/>
          <p:cNvSpPr txBox="1">
            <a:spLocks noGrp="1"/>
          </p:cNvSpPr>
          <p:nvPr>
            <p:ph type="body" idx="1"/>
          </p:nvPr>
        </p:nvSpPr>
        <p:spPr>
          <a:xfrm>
            <a:off x="552893" y="415317"/>
            <a:ext cx="11206716" cy="8042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305C6F"/>
              </a:buClr>
              <a:buSzPts val="3600"/>
              <a:buNone/>
            </a:pPr>
            <a:r>
              <a:rPr lang="is-IS" sz="3200" dirty="0" err="1"/>
              <a:t>Seeing</a:t>
            </a:r>
            <a:r>
              <a:rPr lang="is-IS" sz="3200" dirty="0"/>
              <a:t> </a:t>
            </a:r>
            <a:r>
              <a:rPr lang="is-IS" sz="3200" dirty="0" err="1"/>
              <a:t>the</a:t>
            </a:r>
            <a:r>
              <a:rPr lang="is-IS" sz="3200" dirty="0"/>
              <a:t> </a:t>
            </a:r>
            <a:r>
              <a:rPr lang="is-IS" sz="3200" dirty="0" err="1"/>
              <a:t>potential</a:t>
            </a:r>
            <a:r>
              <a:rPr lang="is-IS" sz="3200" dirty="0"/>
              <a:t> of a </a:t>
            </a:r>
            <a:r>
              <a:rPr lang="is-IS" sz="3200" dirty="0" err="1"/>
              <a:t>dark</a:t>
            </a:r>
            <a:r>
              <a:rPr lang="is-IS" sz="3200" dirty="0"/>
              <a:t> </a:t>
            </a:r>
            <a:r>
              <a:rPr lang="is-IS" sz="3200" dirty="0" err="1"/>
              <a:t>sky</a:t>
            </a:r>
            <a:r>
              <a:rPr lang="is-IS" sz="3200" dirty="0"/>
              <a:t> </a:t>
            </a:r>
            <a:r>
              <a:rPr lang="is-IS" sz="3200" dirty="0" err="1"/>
              <a:t>ecotourism</a:t>
            </a:r>
            <a:r>
              <a:rPr lang="is-IS" sz="3200" dirty="0"/>
              <a:t> </a:t>
            </a:r>
            <a:r>
              <a:rPr lang="is-IS" sz="3200" dirty="0" err="1"/>
              <a:t>in</a:t>
            </a:r>
            <a:r>
              <a:rPr lang="is-IS" sz="3200" dirty="0"/>
              <a:t> </a:t>
            </a:r>
            <a:r>
              <a:rPr lang="is-IS" sz="3200" dirty="0" err="1"/>
              <a:t>your</a:t>
            </a:r>
            <a:r>
              <a:rPr lang="is-IS" sz="3200" dirty="0"/>
              <a:t> </a:t>
            </a:r>
            <a:r>
              <a:rPr lang="is-IS" sz="3200" dirty="0" err="1"/>
              <a:t>area</a:t>
            </a:r>
            <a:endParaRPr sz="3200" dirty="0"/>
          </a:p>
        </p:txBody>
      </p:sp>
      <p:sp>
        <p:nvSpPr>
          <p:cNvPr id="247" name="Google Shape;247;p7"/>
          <p:cNvSpPr txBox="1">
            <a:spLocks noGrp="1"/>
          </p:cNvSpPr>
          <p:nvPr>
            <p:ph type="body" idx="2"/>
          </p:nvPr>
        </p:nvSpPr>
        <p:spPr>
          <a:xfrm>
            <a:off x="652130" y="1339702"/>
            <a:ext cx="10887740" cy="510298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is-IS" dirty="0" err="1"/>
              <a:t>If</a:t>
            </a:r>
            <a:r>
              <a:rPr lang="is-IS" dirty="0"/>
              <a:t> </a:t>
            </a:r>
            <a:r>
              <a:rPr lang="is-IS" dirty="0" err="1"/>
              <a:t>your</a:t>
            </a:r>
            <a:r>
              <a:rPr lang="is-IS" dirty="0"/>
              <a:t> </a:t>
            </a:r>
            <a:r>
              <a:rPr lang="is-IS" dirty="0" err="1"/>
              <a:t>area</a:t>
            </a:r>
            <a:r>
              <a:rPr lang="is-IS" dirty="0"/>
              <a:t> </a:t>
            </a:r>
            <a:r>
              <a:rPr lang="is-IS" dirty="0" err="1"/>
              <a:t>has</a:t>
            </a:r>
            <a:r>
              <a:rPr lang="is-IS" dirty="0"/>
              <a:t> </a:t>
            </a:r>
            <a:r>
              <a:rPr lang="is-IS" dirty="0" err="1"/>
              <a:t>good</a:t>
            </a:r>
            <a:r>
              <a:rPr lang="is-IS" dirty="0"/>
              <a:t> </a:t>
            </a:r>
            <a:r>
              <a:rPr lang="is-IS" dirty="0" err="1"/>
              <a:t>night</a:t>
            </a:r>
            <a:r>
              <a:rPr lang="is-IS" dirty="0"/>
              <a:t> </a:t>
            </a:r>
            <a:r>
              <a:rPr lang="is-IS" dirty="0" err="1"/>
              <a:t>sky</a:t>
            </a:r>
            <a:r>
              <a:rPr lang="is-IS" dirty="0"/>
              <a:t> </a:t>
            </a:r>
            <a:r>
              <a:rPr lang="is-IS" dirty="0" err="1"/>
              <a:t>potential</a:t>
            </a:r>
            <a:r>
              <a:rPr lang="is-IS" dirty="0"/>
              <a:t>, </a:t>
            </a:r>
            <a:r>
              <a:rPr lang="is-IS" dirty="0" err="1"/>
              <a:t>why</a:t>
            </a:r>
            <a:r>
              <a:rPr lang="is-IS" dirty="0"/>
              <a:t> not start a </a:t>
            </a:r>
            <a:r>
              <a:rPr lang="is-IS" dirty="0" err="1"/>
              <a:t>local</a:t>
            </a:r>
            <a:r>
              <a:rPr lang="is-IS" dirty="0"/>
              <a:t> </a:t>
            </a:r>
            <a:r>
              <a:rPr lang="is-IS" dirty="0" err="1"/>
              <a:t>group</a:t>
            </a:r>
            <a:r>
              <a:rPr lang="is-IS" dirty="0"/>
              <a:t> </a:t>
            </a:r>
            <a:r>
              <a:rPr lang="is-IS" dirty="0" err="1"/>
              <a:t>to</a:t>
            </a:r>
            <a:r>
              <a:rPr lang="is-IS" dirty="0"/>
              <a:t> </a:t>
            </a:r>
            <a:r>
              <a:rPr lang="is-IS" dirty="0" err="1"/>
              <a:t>develop</a:t>
            </a:r>
            <a:r>
              <a:rPr lang="is-IS" dirty="0"/>
              <a:t> </a:t>
            </a:r>
            <a:r>
              <a:rPr lang="is-IS" dirty="0" err="1"/>
              <a:t>the</a:t>
            </a:r>
            <a:r>
              <a:rPr lang="is-IS" dirty="0"/>
              <a:t> </a:t>
            </a:r>
            <a:r>
              <a:rPr lang="is-IS" dirty="0" err="1"/>
              <a:t>opportunities</a:t>
            </a:r>
            <a:r>
              <a:rPr lang="is-IS" dirty="0"/>
              <a:t> for </a:t>
            </a:r>
            <a:r>
              <a:rPr lang="is-IS" dirty="0" err="1"/>
              <a:t>your</a:t>
            </a:r>
            <a:r>
              <a:rPr lang="is-IS" dirty="0"/>
              <a:t> </a:t>
            </a:r>
            <a:r>
              <a:rPr lang="is-IS" dirty="0" err="1"/>
              <a:t>business</a:t>
            </a:r>
            <a:r>
              <a:rPr lang="is-IS" dirty="0"/>
              <a:t> </a:t>
            </a:r>
            <a:r>
              <a:rPr lang="is-IS" dirty="0" err="1"/>
              <a:t>and</a:t>
            </a:r>
            <a:r>
              <a:rPr lang="is-IS" dirty="0"/>
              <a:t> </a:t>
            </a:r>
            <a:r>
              <a:rPr lang="is-IS" dirty="0" err="1"/>
              <a:t>partners</a:t>
            </a:r>
            <a:r>
              <a:rPr lang="is-IS" dirty="0"/>
              <a:t> </a:t>
            </a:r>
            <a:r>
              <a:rPr lang="is-IS" dirty="0" err="1"/>
              <a:t>in</a:t>
            </a:r>
            <a:r>
              <a:rPr lang="is-IS" dirty="0"/>
              <a:t> </a:t>
            </a:r>
            <a:r>
              <a:rPr lang="is-IS" dirty="0" err="1"/>
              <a:t>the</a:t>
            </a:r>
            <a:r>
              <a:rPr lang="is-IS" dirty="0"/>
              <a:t> </a:t>
            </a:r>
            <a:r>
              <a:rPr lang="is-IS" dirty="0" err="1"/>
              <a:t>area</a:t>
            </a:r>
            <a:r>
              <a:rPr lang="is-IS" dirty="0"/>
              <a:t>?</a:t>
            </a:r>
            <a:endParaRPr dirty="0"/>
          </a:p>
          <a:p>
            <a:pPr marL="342900" lvl="0" indent="-190500" algn="l" rtl="0">
              <a:lnSpc>
                <a:spcPct val="100000"/>
              </a:lnSpc>
              <a:spcBef>
                <a:spcPts val="0"/>
              </a:spcBef>
              <a:spcAft>
                <a:spcPts val="0"/>
              </a:spcAft>
              <a:buClr>
                <a:schemeClr val="dk1"/>
              </a:buClr>
              <a:buSzPts val="2400"/>
              <a:buFont typeface="Arial"/>
              <a:buNone/>
            </a:pPr>
            <a:endParaRPr dirty="0"/>
          </a:p>
          <a:p>
            <a:pPr marL="342900" lvl="0" indent="-342900" algn="l" rtl="0">
              <a:lnSpc>
                <a:spcPct val="100000"/>
              </a:lnSpc>
              <a:spcBef>
                <a:spcPts val="0"/>
              </a:spcBef>
              <a:spcAft>
                <a:spcPts val="0"/>
              </a:spcAft>
              <a:buClr>
                <a:schemeClr val="dk1"/>
              </a:buClr>
              <a:buSzPts val="2400"/>
              <a:buFont typeface="Arial"/>
              <a:buChar char="•"/>
            </a:pPr>
            <a:r>
              <a:rPr lang="is-IS" dirty="0" err="1"/>
              <a:t>This</a:t>
            </a:r>
            <a:r>
              <a:rPr lang="is-IS" dirty="0"/>
              <a:t> </a:t>
            </a:r>
            <a:r>
              <a:rPr lang="is-IS" dirty="0" err="1"/>
              <a:t>could</a:t>
            </a:r>
            <a:r>
              <a:rPr lang="is-IS" dirty="0"/>
              <a:t> </a:t>
            </a:r>
            <a:r>
              <a:rPr lang="is-IS" dirty="0" err="1"/>
              <a:t>be</a:t>
            </a:r>
            <a:r>
              <a:rPr lang="is-IS" dirty="0"/>
              <a:t> </a:t>
            </a:r>
            <a:r>
              <a:rPr lang="is-IS" dirty="0" err="1"/>
              <a:t>really</a:t>
            </a:r>
            <a:r>
              <a:rPr lang="is-IS" dirty="0"/>
              <a:t> </a:t>
            </a:r>
            <a:r>
              <a:rPr lang="is-IS" dirty="0" err="1"/>
              <a:t>simple</a:t>
            </a:r>
            <a:r>
              <a:rPr lang="is-IS" dirty="0"/>
              <a:t> – </a:t>
            </a:r>
            <a:r>
              <a:rPr lang="is-IS" dirty="0" err="1"/>
              <a:t>e.g</a:t>
            </a:r>
            <a:r>
              <a:rPr lang="is-IS" dirty="0"/>
              <a:t>. </a:t>
            </a:r>
            <a:r>
              <a:rPr lang="is-IS" dirty="0" err="1"/>
              <a:t>you</a:t>
            </a:r>
            <a:r>
              <a:rPr lang="is-IS" dirty="0"/>
              <a:t> </a:t>
            </a:r>
            <a:r>
              <a:rPr lang="is-IS" dirty="0" err="1"/>
              <a:t>could</a:t>
            </a:r>
            <a:r>
              <a:rPr lang="is-IS" dirty="0"/>
              <a:t> start a Facebook/ other </a:t>
            </a:r>
            <a:r>
              <a:rPr lang="is-IS" dirty="0" err="1"/>
              <a:t>social</a:t>
            </a:r>
            <a:r>
              <a:rPr lang="is-IS" dirty="0"/>
              <a:t> </a:t>
            </a:r>
            <a:r>
              <a:rPr lang="is-IS" dirty="0" err="1"/>
              <a:t>media</a:t>
            </a:r>
            <a:r>
              <a:rPr lang="is-IS" dirty="0"/>
              <a:t>  </a:t>
            </a:r>
            <a:r>
              <a:rPr lang="is-IS" dirty="0" err="1"/>
              <a:t>group</a:t>
            </a:r>
            <a:r>
              <a:rPr lang="is-IS" dirty="0"/>
              <a:t> </a:t>
            </a:r>
            <a:r>
              <a:rPr lang="is-IS" dirty="0" err="1"/>
              <a:t>to</a:t>
            </a:r>
            <a:r>
              <a:rPr lang="is-IS" dirty="0"/>
              <a:t> </a:t>
            </a:r>
            <a:r>
              <a:rPr lang="is-IS" dirty="0" err="1"/>
              <a:t>allow</a:t>
            </a:r>
            <a:r>
              <a:rPr lang="is-IS" dirty="0"/>
              <a:t> people </a:t>
            </a:r>
            <a:r>
              <a:rPr lang="is-IS" dirty="0" err="1"/>
              <a:t>to</a:t>
            </a:r>
            <a:r>
              <a:rPr lang="is-IS" dirty="0"/>
              <a:t> </a:t>
            </a:r>
            <a:r>
              <a:rPr lang="is-IS" dirty="0" err="1"/>
              <a:t>share</a:t>
            </a:r>
            <a:r>
              <a:rPr lang="is-IS" dirty="0"/>
              <a:t> </a:t>
            </a:r>
            <a:r>
              <a:rPr lang="is-IS" dirty="0" err="1"/>
              <a:t>ideas</a:t>
            </a:r>
            <a:r>
              <a:rPr lang="is-IS" dirty="0"/>
              <a:t>, </a:t>
            </a:r>
            <a:r>
              <a:rPr lang="is-IS" dirty="0" err="1"/>
              <a:t>expertise</a:t>
            </a:r>
            <a:r>
              <a:rPr lang="is-IS" dirty="0"/>
              <a:t>, </a:t>
            </a:r>
            <a:r>
              <a:rPr lang="is-IS" dirty="0" err="1"/>
              <a:t>photography</a:t>
            </a:r>
            <a:r>
              <a:rPr lang="is-IS" dirty="0"/>
              <a:t> </a:t>
            </a:r>
            <a:r>
              <a:rPr lang="is-IS" dirty="0" err="1"/>
              <a:t>and</a:t>
            </a:r>
            <a:r>
              <a:rPr lang="is-IS" dirty="0"/>
              <a:t> </a:t>
            </a:r>
            <a:r>
              <a:rPr lang="is-IS" dirty="0" err="1"/>
              <a:t>destination</a:t>
            </a:r>
            <a:r>
              <a:rPr lang="is-IS" dirty="0"/>
              <a:t> </a:t>
            </a:r>
            <a:r>
              <a:rPr lang="is-IS" dirty="0" err="1"/>
              <a:t>promotion</a:t>
            </a:r>
            <a:r>
              <a:rPr lang="is-IS" dirty="0"/>
              <a:t>.</a:t>
            </a:r>
            <a:endParaRPr dirty="0"/>
          </a:p>
          <a:p>
            <a:pPr marL="342900" lvl="0" indent="-190500" algn="l" rtl="0">
              <a:lnSpc>
                <a:spcPct val="100000"/>
              </a:lnSpc>
              <a:spcBef>
                <a:spcPts val="0"/>
              </a:spcBef>
              <a:spcAft>
                <a:spcPts val="0"/>
              </a:spcAft>
              <a:buClr>
                <a:schemeClr val="dk1"/>
              </a:buClr>
              <a:buSzPts val="2400"/>
              <a:buFont typeface="Arial"/>
              <a:buNone/>
            </a:pPr>
            <a:endParaRPr dirty="0"/>
          </a:p>
          <a:p>
            <a:pPr marL="342900" lvl="0" indent="-342900" algn="l" rtl="0">
              <a:lnSpc>
                <a:spcPct val="100000"/>
              </a:lnSpc>
              <a:spcBef>
                <a:spcPts val="0"/>
              </a:spcBef>
              <a:spcAft>
                <a:spcPts val="0"/>
              </a:spcAft>
              <a:buClr>
                <a:schemeClr val="dk1"/>
              </a:buClr>
              <a:buSzPts val="2400"/>
              <a:buFont typeface="Arial"/>
              <a:buChar char="•"/>
            </a:pPr>
            <a:r>
              <a:rPr lang="is-IS" dirty="0" err="1"/>
              <a:t>As</a:t>
            </a:r>
            <a:r>
              <a:rPr lang="is-IS" dirty="0"/>
              <a:t> </a:t>
            </a:r>
            <a:r>
              <a:rPr lang="is-IS" dirty="0" err="1"/>
              <a:t>you</a:t>
            </a:r>
            <a:r>
              <a:rPr lang="is-IS" dirty="0"/>
              <a:t> </a:t>
            </a:r>
            <a:r>
              <a:rPr lang="is-IS" dirty="0" err="1"/>
              <a:t>learn</a:t>
            </a:r>
            <a:r>
              <a:rPr lang="is-IS" dirty="0"/>
              <a:t> </a:t>
            </a:r>
            <a:r>
              <a:rPr lang="is-IS" dirty="0" err="1"/>
              <a:t>more</a:t>
            </a:r>
            <a:r>
              <a:rPr lang="is-IS" dirty="0"/>
              <a:t> </a:t>
            </a:r>
            <a:r>
              <a:rPr lang="is-IS" dirty="0" err="1"/>
              <a:t>about</a:t>
            </a:r>
            <a:r>
              <a:rPr lang="is-IS" dirty="0"/>
              <a:t> </a:t>
            </a:r>
            <a:r>
              <a:rPr lang="is-IS" dirty="0" err="1"/>
              <a:t>the</a:t>
            </a:r>
            <a:r>
              <a:rPr lang="is-IS" dirty="0"/>
              <a:t> </a:t>
            </a:r>
            <a:r>
              <a:rPr lang="is-IS" dirty="0" err="1"/>
              <a:t>potential</a:t>
            </a:r>
            <a:r>
              <a:rPr lang="is-IS" dirty="0"/>
              <a:t> </a:t>
            </a:r>
            <a:r>
              <a:rPr lang="is-IS" dirty="0" err="1"/>
              <a:t>you</a:t>
            </a:r>
            <a:r>
              <a:rPr lang="is-IS" dirty="0"/>
              <a:t> </a:t>
            </a:r>
            <a:r>
              <a:rPr lang="is-IS" dirty="0" err="1"/>
              <a:t>may</a:t>
            </a:r>
            <a:r>
              <a:rPr lang="is-IS" dirty="0"/>
              <a:t> </a:t>
            </a:r>
            <a:r>
              <a:rPr lang="is-IS" dirty="0" err="1"/>
              <a:t>become</a:t>
            </a:r>
            <a:r>
              <a:rPr lang="is-IS" dirty="0"/>
              <a:t> </a:t>
            </a:r>
            <a:r>
              <a:rPr lang="is-IS" dirty="0" err="1"/>
              <a:t>interested</a:t>
            </a:r>
            <a:r>
              <a:rPr lang="is-IS" dirty="0"/>
              <a:t> </a:t>
            </a:r>
            <a:r>
              <a:rPr lang="is-IS" dirty="0" err="1"/>
              <a:t>in</a:t>
            </a:r>
            <a:r>
              <a:rPr lang="is-IS" dirty="0"/>
              <a:t> </a:t>
            </a:r>
            <a:r>
              <a:rPr lang="is-IS" dirty="0" err="1"/>
              <a:t>related</a:t>
            </a:r>
            <a:r>
              <a:rPr lang="is-IS" dirty="0"/>
              <a:t> </a:t>
            </a:r>
            <a:r>
              <a:rPr lang="is-IS" dirty="0" err="1"/>
              <a:t>topics</a:t>
            </a:r>
            <a:r>
              <a:rPr lang="is-IS" dirty="0"/>
              <a:t> such </a:t>
            </a:r>
            <a:r>
              <a:rPr lang="is-IS" dirty="0" err="1"/>
              <a:t>as</a:t>
            </a:r>
            <a:r>
              <a:rPr lang="is-IS" dirty="0"/>
              <a:t> </a:t>
            </a:r>
            <a:r>
              <a:rPr lang="is-IS" dirty="0" err="1"/>
              <a:t>local</a:t>
            </a:r>
            <a:r>
              <a:rPr lang="is-IS" dirty="0"/>
              <a:t> </a:t>
            </a:r>
            <a:r>
              <a:rPr lang="is-IS" dirty="0" err="1"/>
              <a:t>night-time</a:t>
            </a:r>
            <a:r>
              <a:rPr lang="is-IS" dirty="0"/>
              <a:t> </a:t>
            </a:r>
            <a:r>
              <a:rPr lang="is-IS" dirty="0" err="1"/>
              <a:t>history</a:t>
            </a:r>
            <a:r>
              <a:rPr lang="is-IS" dirty="0"/>
              <a:t> </a:t>
            </a:r>
            <a:r>
              <a:rPr lang="is-IS" dirty="0" err="1"/>
              <a:t>and</a:t>
            </a:r>
            <a:r>
              <a:rPr lang="is-IS" dirty="0"/>
              <a:t> </a:t>
            </a:r>
            <a:r>
              <a:rPr lang="is-IS" dirty="0" err="1"/>
              <a:t>folklore</a:t>
            </a:r>
            <a:r>
              <a:rPr lang="is-IS" dirty="0"/>
              <a:t>, </a:t>
            </a:r>
            <a:r>
              <a:rPr lang="is-IS" dirty="0" err="1"/>
              <a:t>light</a:t>
            </a:r>
            <a:r>
              <a:rPr lang="is-IS" dirty="0"/>
              <a:t> </a:t>
            </a:r>
            <a:r>
              <a:rPr lang="is-IS" dirty="0" err="1"/>
              <a:t>pollution</a:t>
            </a:r>
            <a:r>
              <a:rPr lang="is-IS" dirty="0"/>
              <a:t>, </a:t>
            </a:r>
            <a:r>
              <a:rPr lang="is-IS" dirty="0" err="1"/>
              <a:t>astrophotography</a:t>
            </a:r>
            <a:r>
              <a:rPr lang="is-IS" dirty="0"/>
              <a:t>, </a:t>
            </a:r>
            <a:r>
              <a:rPr lang="is-IS" dirty="0" err="1"/>
              <a:t>ecology</a:t>
            </a:r>
            <a:r>
              <a:rPr lang="is-IS" dirty="0"/>
              <a:t> </a:t>
            </a:r>
            <a:r>
              <a:rPr lang="is-IS" dirty="0" err="1"/>
              <a:t>and</a:t>
            </a:r>
            <a:r>
              <a:rPr lang="is-IS" dirty="0"/>
              <a:t> </a:t>
            </a:r>
            <a:r>
              <a:rPr lang="is-IS" dirty="0" err="1"/>
              <a:t>local</a:t>
            </a:r>
            <a:r>
              <a:rPr lang="is-IS" dirty="0"/>
              <a:t> </a:t>
            </a:r>
            <a:r>
              <a:rPr lang="is-IS" dirty="0" err="1"/>
              <a:t>flora</a:t>
            </a:r>
            <a:r>
              <a:rPr lang="is-IS" dirty="0"/>
              <a:t> </a:t>
            </a:r>
            <a:r>
              <a:rPr lang="is-IS" dirty="0" err="1"/>
              <a:t>and</a:t>
            </a:r>
            <a:r>
              <a:rPr lang="is-IS" dirty="0"/>
              <a:t> </a:t>
            </a:r>
            <a:r>
              <a:rPr lang="is-IS" dirty="0" err="1"/>
              <a:t>fauna</a:t>
            </a:r>
            <a:endParaRPr lang="is-IS" dirty="0"/>
          </a:p>
          <a:p>
            <a:pPr marL="342900" lvl="0" indent="-342900" algn="l" rtl="0">
              <a:lnSpc>
                <a:spcPct val="100000"/>
              </a:lnSpc>
              <a:spcBef>
                <a:spcPts val="0"/>
              </a:spcBef>
              <a:spcAft>
                <a:spcPts val="0"/>
              </a:spcAft>
              <a:buClr>
                <a:schemeClr val="dk1"/>
              </a:buClr>
              <a:buSzPts val="2400"/>
              <a:buFont typeface="Arial"/>
              <a:buChar char="•"/>
            </a:pPr>
            <a:endParaRPr lang="is-IS" dirty="0"/>
          </a:p>
          <a:p>
            <a:pPr marL="342900" lvl="0" indent="-342900">
              <a:buFont typeface="Arial"/>
              <a:buChar char="•"/>
            </a:pPr>
            <a:r>
              <a:rPr lang="en-GB" dirty="0"/>
              <a:t>If the quality of the sky locally is good you can then start to utilise our Dark Sky Ecotourism resources to learn some bite sized tips related to potential activities.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9"/>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05C6F"/>
              </a:buClr>
              <a:buSzPts val="3600"/>
              <a:buNone/>
            </a:pPr>
            <a:r>
              <a:rPr lang="is-IS"/>
              <a:t>Assessing local levels of light pollution</a:t>
            </a:r>
            <a:endParaRPr/>
          </a:p>
        </p:txBody>
      </p:sp>
      <p:sp>
        <p:nvSpPr>
          <p:cNvPr id="259" name="Google Shape;259;p9"/>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is-IS"/>
              <a:t>There are many mobile applications you can use to grade light pollution. These include using a scale called the Bortle Scale and also various dark sky meters.</a:t>
            </a:r>
            <a:endParaRPr/>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r>
              <a:rPr lang="is-IS"/>
              <a:t>You can download an application on your phone and we have listed some sample ones on the next page. </a:t>
            </a:r>
            <a:endParaRPr/>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r>
              <a:rPr lang="is-IS"/>
              <a:t>Simply point your phone at the night sky to see the quality of star gazing opportunities available in your area.</a:t>
            </a:r>
            <a:endParaRPr/>
          </a:p>
          <a:p>
            <a:pPr marL="0" lvl="0" indent="0" algn="l" rtl="0">
              <a:lnSpc>
                <a:spcPct val="100000"/>
              </a:lnSpc>
              <a:spcBef>
                <a:spcPts val="0"/>
              </a:spcBef>
              <a:spcAft>
                <a:spcPts val="0"/>
              </a:spcAft>
              <a:buClr>
                <a:schemeClr val="dk1"/>
              </a:buClr>
              <a:buSzPts val="24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2"/>
          <p:cNvSpPr txBox="1">
            <a:spLocks noGrp="1"/>
          </p:cNvSpPr>
          <p:nvPr>
            <p:ph type="body" idx="1"/>
          </p:nvPr>
        </p:nvSpPr>
        <p:spPr>
          <a:xfrm>
            <a:off x="854282" y="641475"/>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05C6F"/>
              </a:buClr>
              <a:buSzPts val="3600"/>
              <a:buNone/>
            </a:pPr>
            <a:r>
              <a:rPr lang="is-IS" dirty="0"/>
              <a:t>The </a:t>
            </a:r>
            <a:r>
              <a:rPr lang="is-IS" dirty="0" err="1"/>
              <a:t>Bortle</a:t>
            </a:r>
            <a:r>
              <a:rPr lang="is-IS" dirty="0"/>
              <a:t> </a:t>
            </a:r>
            <a:r>
              <a:rPr lang="is-IS" dirty="0" err="1"/>
              <a:t>Scale</a:t>
            </a:r>
            <a:endParaRPr dirty="0"/>
          </a:p>
        </p:txBody>
      </p:sp>
      <p:sp>
        <p:nvSpPr>
          <p:cNvPr id="278" name="Google Shape;278;p12"/>
          <p:cNvSpPr txBox="1">
            <a:spLocks noGrp="1"/>
          </p:cNvSpPr>
          <p:nvPr>
            <p:ph type="body" idx="2"/>
          </p:nvPr>
        </p:nvSpPr>
        <p:spPr>
          <a:xfrm>
            <a:off x="854282" y="1445740"/>
            <a:ext cx="10483429" cy="5115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is-IS" dirty="0"/>
              <a:t>The </a:t>
            </a:r>
            <a:r>
              <a:rPr lang="is-IS" dirty="0" err="1"/>
              <a:t>Bortle</a:t>
            </a:r>
            <a:r>
              <a:rPr lang="is-IS" dirty="0"/>
              <a:t> </a:t>
            </a:r>
            <a:r>
              <a:rPr lang="is-IS" dirty="0" err="1"/>
              <a:t>Scale</a:t>
            </a:r>
            <a:r>
              <a:rPr lang="is-IS" dirty="0"/>
              <a:t> is </a:t>
            </a:r>
            <a:r>
              <a:rPr lang="is-IS" dirty="0" err="1"/>
              <a:t>one</a:t>
            </a:r>
            <a:r>
              <a:rPr lang="is-IS" dirty="0"/>
              <a:t> </a:t>
            </a:r>
            <a:r>
              <a:rPr lang="is-IS" dirty="0" err="1"/>
              <a:t>mechanism</a:t>
            </a:r>
            <a:r>
              <a:rPr lang="is-IS" dirty="0"/>
              <a:t> </a:t>
            </a:r>
            <a:r>
              <a:rPr lang="is-IS" dirty="0" err="1"/>
              <a:t>to</a:t>
            </a:r>
            <a:r>
              <a:rPr lang="is-IS" dirty="0"/>
              <a:t> </a:t>
            </a:r>
            <a:r>
              <a:rPr lang="is-IS" dirty="0" err="1"/>
              <a:t>grade</a:t>
            </a:r>
            <a:r>
              <a:rPr lang="is-IS" dirty="0"/>
              <a:t> </a:t>
            </a:r>
            <a:r>
              <a:rPr lang="is-IS" dirty="0" err="1"/>
              <a:t>the</a:t>
            </a:r>
            <a:r>
              <a:rPr lang="is-IS" dirty="0"/>
              <a:t> </a:t>
            </a:r>
            <a:r>
              <a:rPr lang="is-IS" dirty="0" err="1"/>
              <a:t>levels</a:t>
            </a:r>
            <a:r>
              <a:rPr lang="is-IS" dirty="0"/>
              <a:t> of </a:t>
            </a:r>
            <a:r>
              <a:rPr lang="is-IS" dirty="0" err="1"/>
              <a:t>light</a:t>
            </a:r>
            <a:r>
              <a:rPr lang="is-IS" dirty="0"/>
              <a:t> </a:t>
            </a:r>
            <a:r>
              <a:rPr lang="is-IS" dirty="0" err="1"/>
              <a:t>pollution</a:t>
            </a:r>
            <a:r>
              <a:rPr lang="is-IS" dirty="0"/>
              <a:t> </a:t>
            </a:r>
            <a:r>
              <a:rPr lang="is-IS" dirty="0" err="1"/>
              <a:t>in</a:t>
            </a:r>
            <a:r>
              <a:rPr lang="is-IS" dirty="0"/>
              <a:t> </a:t>
            </a:r>
            <a:r>
              <a:rPr lang="is-IS" dirty="0" err="1"/>
              <a:t>the</a:t>
            </a:r>
            <a:r>
              <a:rPr lang="is-IS" dirty="0"/>
              <a:t> </a:t>
            </a:r>
            <a:r>
              <a:rPr lang="is-IS" dirty="0" err="1"/>
              <a:t>sky</a:t>
            </a:r>
            <a:r>
              <a:rPr lang="is-IS" dirty="0"/>
              <a:t>. The </a:t>
            </a:r>
            <a:r>
              <a:rPr lang="is-IS" dirty="0" err="1"/>
              <a:t>scale</a:t>
            </a:r>
            <a:r>
              <a:rPr lang="is-IS" dirty="0"/>
              <a:t> </a:t>
            </a:r>
            <a:r>
              <a:rPr lang="is-IS" dirty="0" err="1"/>
              <a:t>has</a:t>
            </a:r>
            <a:r>
              <a:rPr lang="is-IS" dirty="0"/>
              <a:t> </a:t>
            </a:r>
            <a:r>
              <a:rPr lang="is-IS" dirty="0" err="1"/>
              <a:t>nine</a:t>
            </a:r>
            <a:r>
              <a:rPr lang="is-IS" dirty="0"/>
              <a:t> </a:t>
            </a:r>
            <a:r>
              <a:rPr lang="is-IS" dirty="0" err="1"/>
              <a:t>categories</a:t>
            </a:r>
            <a:r>
              <a:rPr lang="is-IS" dirty="0"/>
              <a:t>, </a:t>
            </a:r>
            <a:r>
              <a:rPr lang="is-IS" dirty="0" err="1"/>
              <a:t>ranging</a:t>
            </a:r>
            <a:r>
              <a:rPr lang="is-IS" dirty="0"/>
              <a:t> from </a:t>
            </a:r>
            <a:r>
              <a:rPr lang="is-IS" dirty="0" err="1"/>
              <a:t>excellent</a:t>
            </a:r>
            <a:r>
              <a:rPr lang="is-IS" dirty="0"/>
              <a:t> </a:t>
            </a:r>
            <a:r>
              <a:rPr lang="is-IS" dirty="0" err="1"/>
              <a:t>dark</a:t>
            </a:r>
            <a:r>
              <a:rPr lang="is-IS" dirty="0"/>
              <a:t> </a:t>
            </a:r>
            <a:r>
              <a:rPr lang="is-IS" dirty="0" err="1"/>
              <a:t>sky</a:t>
            </a:r>
            <a:r>
              <a:rPr lang="is-IS" dirty="0"/>
              <a:t> </a:t>
            </a:r>
            <a:r>
              <a:rPr lang="is-IS" dirty="0" err="1"/>
              <a:t>site</a:t>
            </a:r>
            <a:r>
              <a:rPr lang="is-IS" dirty="0"/>
              <a:t> </a:t>
            </a:r>
            <a:r>
              <a:rPr lang="is-IS" dirty="0" err="1"/>
              <a:t>to</a:t>
            </a:r>
            <a:r>
              <a:rPr lang="is-IS" dirty="0"/>
              <a:t> </a:t>
            </a:r>
            <a:r>
              <a:rPr lang="is-IS" dirty="0" err="1"/>
              <a:t>inner</a:t>
            </a:r>
            <a:r>
              <a:rPr lang="is-IS" dirty="0"/>
              <a:t> </a:t>
            </a:r>
            <a:r>
              <a:rPr lang="is-IS" dirty="0" err="1"/>
              <a:t>city</a:t>
            </a:r>
            <a:r>
              <a:rPr lang="is-IS" dirty="0"/>
              <a:t> </a:t>
            </a:r>
            <a:r>
              <a:rPr lang="is-IS" dirty="0" err="1"/>
              <a:t>sky</a:t>
            </a:r>
            <a:r>
              <a:rPr lang="is-IS" dirty="0"/>
              <a:t>. These are </a:t>
            </a:r>
            <a:r>
              <a:rPr lang="is-IS" dirty="0" err="1"/>
              <a:t>listed</a:t>
            </a:r>
            <a:r>
              <a:rPr lang="is-IS" dirty="0"/>
              <a:t> </a:t>
            </a:r>
            <a:r>
              <a:rPr lang="is-IS" dirty="0" err="1"/>
              <a:t>below</a:t>
            </a:r>
            <a:r>
              <a:rPr lang="is-IS" dirty="0"/>
              <a:t>:</a:t>
            </a:r>
            <a:endParaRPr dirty="0"/>
          </a:p>
          <a:p>
            <a:pPr marL="0" lvl="0" indent="0" algn="l" rtl="0">
              <a:lnSpc>
                <a:spcPct val="100000"/>
              </a:lnSpc>
              <a:spcBef>
                <a:spcPts val="0"/>
              </a:spcBef>
              <a:spcAft>
                <a:spcPts val="0"/>
              </a:spcAft>
              <a:buClr>
                <a:schemeClr val="dk1"/>
              </a:buClr>
              <a:buSzPts val="2400"/>
              <a:buNone/>
            </a:pPr>
            <a:endParaRPr dirty="0"/>
          </a:p>
          <a:p>
            <a:pPr marL="457200" lvl="0" indent="-457200" algn="l" rtl="0">
              <a:lnSpc>
                <a:spcPct val="100000"/>
              </a:lnSpc>
              <a:spcBef>
                <a:spcPts val="0"/>
              </a:spcBef>
              <a:spcAft>
                <a:spcPts val="0"/>
              </a:spcAft>
              <a:buClr>
                <a:schemeClr val="dk1"/>
              </a:buClr>
              <a:buSzPts val="2400"/>
              <a:buFont typeface="Century Schoolbook"/>
              <a:buAutoNum type="arabicPeriod"/>
            </a:pPr>
            <a:r>
              <a:rPr lang="is-IS" dirty="0" err="1"/>
              <a:t>Excellent</a:t>
            </a:r>
            <a:r>
              <a:rPr lang="is-IS" dirty="0"/>
              <a:t> </a:t>
            </a:r>
            <a:r>
              <a:rPr lang="is-IS" dirty="0" err="1"/>
              <a:t>dark</a:t>
            </a:r>
            <a:r>
              <a:rPr lang="is-IS" dirty="0"/>
              <a:t> </a:t>
            </a:r>
            <a:r>
              <a:rPr lang="is-IS" dirty="0" err="1"/>
              <a:t>sky</a:t>
            </a:r>
            <a:r>
              <a:rPr lang="is-IS" dirty="0"/>
              <a:t> </a:t>
            </a:r>
            <a:r>
              <a:rPr lang="is-IS" dirty="0" err="1"/>
              <a:t>site</a:t>
            </a:r>
            <a:endParaRPr dirty="0"/>
          </a:p>
          <a:p>
            <a:pPr marL="457200" lvl="0" indent="-457200" algn="l" rtl="0">
              <a:lnSpc>
                <a:spcPct val="100000"/>
              </a:lnSpc>
              <a:spcBef>
                <a:spcPts val="0"/>
              </a:spcBef>
              <a:spcAft>
                <a:spcPts val="0"/>
              </a:spcAft>
              <a:buClr>
                <a:schemeClr val="dk1"/>
              </a:buClr>
              <a:buSzPts val="2400"/>
              <a:buFont typeface="Century Schoolbook"/>
              <a:buAutoNum type="arabicPeriod"/>
            </a:pPr>
            <a:r>
              <a:rPr lang="is-IS" dirty="0" err="1"/>
              <a:t>Typical</a:t>
            </a:r>
            <a:r>
              <a:rPr lang="is-IS" dirty="0"/>
              <a:t> </a:t>
            </a:r>
            <a:r>
              <a:rPr lang="is-IS" dirty="0" err="1"/>
              <a:t>truly</a:t>
            </a:r>
            <a:r>
              <a:rPr lang="is-IS" dirty="0"/>
              <a:t> </a:t>
            </a:r>
            <a:r>
              <a:rPr lang="is-IS" dirty="0" err="1"/>
              <a:t>dark</a:t>
            </a:r>
            <a:r>
              <a:rPr lang="is-IS" dirty="0"/>
              <a:t> </a:t>
            </a:r>
            <a:r>
              <a:rPr lang="is-IS" dirty="0" err="1"/>
              <a:t>sky</a:t>
            </a:r>
            <a:r>
              <a:rPr lang="is-IS" dirty="0"/>
              <a:t> </a:t>
            </a:r>
            <a:r>
              <a:rPr lang="is-IS" dirty="0" err="1"/>
              <a:t>site</a:t>
            </a:r>
            <a:endParaRPr dirty="0"/>
          </a:p>
          <a:p>
            <a:pPr marL="457200" lvl="0" indent="-457200" algn="l" rtl="0">
              <a:lnSpc>
                <a:spcPct val="100000"/>
              </a:lnSpc>
              <a:spcBef>
                <a:spcPts val="0"/>
              </a:spcBef>
              <a:spcAft>
                <a:spcPts val="0"/>
              </a:spcAft>
              <a:buClr>
                <a:schemeClr val="dk1"/>
              </a:buClr>
              <a:buSzPts val="2400"/>
              <a:buFont typeface="Century Schoolbook"/>
              <a:buAutoNum type="arabicPeriod"/>
            </a:pPr>
            <a:r>
              <a:rPr lang="is-IS" dirty="0" err="1"/>
              <a:t>Rural</a:t>
            </a:r>
            <a:r>
              <a:rPr lang="is-IS" dirty="0"/>
              <a:t> </a:t>
            </a:r>
            <a:r>
              <a:rPr lang="is-IS" dirty="0" err="1"/>
              <a:t>sky</a:t>
            </a:r>
            <a:endParaRPr dirty="0"/>
          </a:p>
          <a:p>
            <a:pPr marL="457200" lvl="0" indent="-457200" algn="l" rtl="0">
              <a:lnSpc>
                <a:spcPct val="100000"/>
              </a:lnSpc>
              <a:spcBef>
                <a:spcPts val="0"/>
              </a:spcBef>
              <a:spcAft>
                <a:spcPts val="0"/>
              </a:spcAft>
              <a:buClr>
                <a:schemeClr val="dk1"/>
              </a:buClr>
              <a:buSzPts val="2400"/>
              <a:buFont typeface="Century Schoolbook"/>
              <a:buAutoNum type="arabicPeriod"/>
            </a:pPr>
            <a:r>
              <a:rPr lang="is-IS" dirty="0" err="1"/>
              <a:t>Rural</a:t>
            </a:r>
            <a:r>
              <a:rPr lang="is-IS" dirty="0"/>
              <a:t>/ </a:t>
            </a:r>
            <a:r>
              <a:rPr lang="is-IS" dirty="0" err="1"/>
              <a:t>suburban</a:t>
            </a:r>
            <a:r>
              <a:rPr lang="is-IS" dirty="0"/>
              <a:t> </a:t>
            </a:r>
            <a:r>
              <a:rPr lang="is-IS" dirty="0" err="1"/>
              <a:t>transition</a:t>
            </a:r>
            <a:endParaRPr dirty="0"/>
          </a:p>
          <a:p>
            <a:pPr marL="457200" lvl="0" indent="-457200" algn="l" rtl="0">
              <a:lnSpc>
                <a:spcPct val="100000"/>
              </a:lnSpc>
              <a:spcBef>
                <a:spcPts val="0"/>
              </a:spcBef>
              <a:spcAft>
                <a:spcPts val="0"/>
              </a:spcAft>
              <a:buClr>
                <a:schemeClr val="dk1"/>
              </a:buClr>
              <a:buSzPts val="2400"/>
              <a:buFont typeface="Century Schoolbook"/>
              <a:buAutoNum type="arabicPeriod"/>
            </a:pPr>
            <a:r>
              <a:rPr lang="is-IS" dirty="0" err="1"/>
              <a:t>Suburban</a:t>
            </a:r>
            <a:r>
              <a:rPr lang="is-IS" dirty="0"/>
              <a:t> </a:t>
            </a:r>
            <a:r>
              <a:rPr lang="is-IS" dirty="0" err="1"/>
              <a:t>sky</a:t>
            </a:r>
            <a:endParaRPr dirty="0"/>
          </a:p>
          <a:p>
            <a:pPr marL="457200" lvl="0" indent="-457200" algn="l" rtl="0">
              <a:lnSpc>
                <a:spcPct val="100000"/>
              </a:lnSpc>
              <a:spcBef>
                <a:spcPts val="0"/>
              </a:spcBef>
              <a:spcAft>
                <a:spcPts val="0"/>
              </a:spcAft>
              <a:buClr>
                <a:schemeClr val="dk1"/>
              </a:buClr>
              <a:buSzPts val="2400"/>
              <a:buFont typeface="Century Schoolbook"/>
              <a:buAutoNum type="arabicPeriod"/>
            </a:pPr>
            <a:r>
              <a:rPr lang="is-IS" dirty="0" err="1"/>
              <a:t>Bright</a:t>
            </a:r>
            <a:r>
              <a:rPr lang="is-IS" dirty="0"/>
              <a:t> </a:t>
            </a:r>
            <a:r>
              <a:rPr lang="is-IS" dirty="0" err="1"/>
              <a:t>suburban</a:t>
            </a:r>
            <a:r>
              <a:rPr lang="is-IS" dirty="0"/>
              <a:t> </a:t>
            </a:r>
            <a:r>
              <a:rPr lang="is-IS" dirty="0" err="1"/>
              <a:t>sky</a:t>
            </a:r>
            <a:endParaRPr dirty="0"/>
          </a:p>
          <a:p>
            <a:pPr marL="457200" lvl="0" indent="-457200" algn="l" rtl="0">
              <a:lnSpc>
                <a:spcPct val="100000"/>
              </a:lnSpc>
              <a:spcBef>
                <a:spcPts val="0"/>
              </a:spcBef>
              <a:spcAft>
                <a:spcPts val="0"/>
              </a:spcAft>
              <a:buClr>
                <a:schemeClr val="dk1"/>
              </a:buClr>
              <a:buSzPts val="2400"/>
              <a:buFont typeface="Century Schoolbook"/>
              <a:buAutoNum type="arabicPeriod"/>
            </a:pPr>
            <a:r>
              <a:rPr lang="is-IS" dirty="0" err="1"/>
              <a:t>Suburban</a:t>
            </a:r>
            <a:r>
              <a:rPr lang="is-IS" dirty="0"/>
              <a:t>/ </a:t>
            </a:r>
            <a:r>
              <a:rPr lang="is-IS" dirty="0" err="1"/>
              <a:t>urban</a:t>
            </a:r>
            <a:r>
              <a:rPr lang="is-IS" dirty="0"/>
              <a:t> </a:t>
            </a:r>
            <a:r>
              <a:rPr lang="is-IS" dirty="0" err="1"/>
              <a:t>transition</a:t>
            </a:r>
            <a:endParaRPr dirty="0"/>
          </a:p>
          <a:p>
            <a:pPr marL="457200" lvl="0" indent="-457200" algn="l" rtl="0">
              <a:lnSpc>
                <a:spcPct val="100000"/>
              </a:lnSpc>
              <a:spcBef>
                <a:spcPts val="0"/>
              </a:spcBef>
              <a:spcAft>
                <a:spcPts val="0"/>
              </a:spcAft>
              <a:buClr>
                <a:schemeClr val="dk1"/>
              </a:buClr>
              <a:buSzPts val="2400"/>
              <a:buFont typeface="Century Schoolbook"/>
              <a:buAutoNum type="arabicPeriod"/>
            </a:pPr>
            <a:r>
              <a:rPr lang="is-IS" dirty="0"/>
              <a:t>City </a:t>
            </a:r>
            <a:r>
              <a:rPr lang="is-IS" dirty="0" err="1"/>
              <a:t>sky</a:t>
            </a:r>
            <a:endParaRPr dirty="0"/>
          </a:p>
          <a:p>
            <a:pPr marL="457200" lvl="0" indent="-457200" algn="l" rtl="0">
              <a:lnSpc>
                <a:spcPct val="100000"/>
              </a:lnSpc>
              <a:spcBef>
                <a:spcPts val="0"/>
              </a:spcBef>
              <a:spcAft>
                <a:spcPts val="0"/>
              </a:spcAft>
              <a:buClr>
                <a:schemeClr val="dk1"/>
              </a:buClr>
              <a:buSzPts val="2400"/>
              <a:buFont typeface="Century Schoolbook"/>
              <a:buAutoNum type="arabicPeriod"/>
            </a:pPr>
            <a:r>
              <a:rPr lang="is-IS" dirty="0" err="1"/>
              <a:t>Inner</a:t>
            </a:r>
            <a:r>
              <a:rPr lang="is-IS" dirty="0"/>
              <a:t> </a:t>
            </a:r>
            <a:r>
              <a:rPr lang="is-IS" dirty="0" err="1"/>
              <a:t>city</a:t>
            </a:r>
            <a:r>
              <a:rPr lang="is-IS" dirty="0"/>
              <a:t> </a:t>
            </a:r>
            <a:r>
              <a:rPr lang="is-IS" dirty="0" err="1"/>
              <a:t>sky</a:t>
            </a:r>
            <a:endParaRPr dirty="0"/>
          </a:p>
        </p:txBody>
      </p:sp>
      <p:sp>
        <p:nvSpPr>
          <p:cNvPr id="2" name="TextBox 1">
            <a:extLst>
              <a:ext uri="{FF2B5EF4-FFF2-40B4-BE49-F238E27FC236}">
                <a16:creationId xmlns:a16="http://schemas.microsoft.com/office/drawing/2014/main" id="{FFF565BD-8390-44CA-AFD9-D469D3829C1F}"/>
              </a:ext>
            </a:extLst>
          </p:cNvPr>
          <p:cNvSpPr txBox="1"/>
          <p:nvPr/>
        </p:nvSpPr>
        <p:spPr>
          <a:xfrm>
            <a:off x="7804299" y="3795823"/>
            <a:ext cx="4065614" cy="2246769"/>
          </a:xfrm>
          <a:prstGeom prst="rect">
            <a:avLst/>
          </a:prstGeom>
          <a:noFill/>
        </p:spPr>
        <p:txBody>
          <a:bodyPr wrap="square" rtlCol="0">
            <a:spAutoFit/>
          </a:bodyPr>
          <a:lstStyle/>
          <a:p>
            <a:r>
              <a:rPr lang="en-GB" sz="2000" b="1" dirty="0">
                <a:solidFill>
                  <a:schemeClr val="dk1"/>
                </a:solidFill>
                <a:latin typeface="Calibri"/>
                <a:ea typeface="Calibri"/>
                <a:cs typeface="Calibri"/>
                <a:sym typeface="Calibri"/>
              </a:rPr>
              <a:t>Learning activity</a:t>
            </a:r>
            <a:r>
              <a:rPr lang="en-GB" sz="2000" dirty="0">
                <a:solidFill>
                  <a:schemeClr val="dk1"/>
                </a:solidFill>
                <a:latin typeface="Calibri"/>
                <a:ea typeface="Calibri"/>
                <a:cs typeface="Calibri"/>
                <a:sym typeface="Calibri"/>
              </a:rPr>
              <a:t>:</a:t>
            </a:r>
          </a:p>
          <a:p>
            <a:r>
              <a:rPr lang="en-GB" sz="2000" dirty="0">
                <a:solidFill>
                  <a:schemeClr val="dk1"/>
                </a:solidFill>
                <a:latin typeface="Calibri"/>
                <a:ea typeface="Calibri"/>
                <a:cs typeface="Calibri"/>
                <a:sym typeface="Calibri"/>
              </a:rPr>
              <a:t>Find out about your region regarding light pollution and the quality of the dark sky. Use the light pollution map, dark sky meter and/or the </a:t>
            </a:r>
            <a:r>
              <a:rPr lang="en-GB" sz="2000" dirty="0" err="1">
                <a:solidFill>
                  <a:schemeClr val="dk1"/>
                </a:solidFill>
                <a:latin typeface="Calibri"/>
                <a:ea typeface="Calibri"/>
                <a:cs typeface="Calibri"/>
                <a:sym typeface="Calibri"/>
              </a:rPr>
              <a:t>Bortle</a:t>
            </a:r>
            <a:r>
              <a:rPr lang="en-GB" sz="2000" dirty="0">
                <a:solidFill>
                  <a:schemeClr val="dk1"/>
                </a:solidFill>
                <a:latin typeface="Calibri"/>
                <a:ea typeface="Calibri"/>
                <a:cs typeface="Calibri"/>
                <a:sym typeface="Calibri"/>
              </a:rPr>
              <a:t> scale websites, see useful links on slide 12.</a:t>
            </a:r>
            <a:endParaRPr lang="is-IS" sz="2000" dirty="0"/>
          </a:p>
        </p:txBody>
      </p:sp>
    </p:spTree>
  </p:cSld>
  <p:clrMapOvr>
    <a:masterClrMapping/>
  </p:clrMapOvr>
</p:sld>
</file>

<file path=ppt/theme/theme1.xml><?xml version="1.0" encoding="utf-8"?>
<a:theme xmlns:a="http://schemas.openxmlformats.org/drawingml/2006/main"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4446</Words>
  <Application>Microsoft Office PowerPoint</Application>
  <PresentationFormat>Widescreen</PresentationFormat>
  <Paragraphs>296</Paragraphs>
  <Slides>45</Slides>
  <Notes>25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Century Schoolbook</vt:lpstr>
      <vt:lpstr>Source Sans Pro</vt: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Carty</dc:creator>
  <cp:lastModifiedBy>canice euei</cp:lastModifiedBy>
  <cp:revision>44</cp:revision>
  <dcterms:created xsi:type="dcterms:W3CDTF">2021-06-15T11:45:52Z</dcterms:created>
  <dcterms:modified xsi:type="dcterms:W3CDTF">2024-01-08T11:48:28Z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